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5"/>
  </p:notesMasterIdLst>
  <p:sldIdLst>
    <p:sldId id="258" r:id="rId2"/>
    <p:sldId id="272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70" r:id="rId12"/>
    <p:sldId id="271" r:id="rId13"/>
    <p:sldId id="268" r:id="rId14"/>
    <p:sldId id="267" r:id="rId15"/>
    <p:sldId id="269" r:id="rId16"/>
    <p:sldId id="283" r:id="rId17"/>
    <p:sldId id="273" r:id="rId18"/>
    <p:sldId id="297" r:id="rId19"/>
    <p:sldId id="274" r:id="rId20"/>
    <p:sldId id="299" r:id="rId21"/>
    <p:sldId id="301" r:id="rId22"/>
    <p:sldId id="279" r:id="rId23"/>
    <p:sldId id="303" r:id="rId24"/>
    <p:sldId id="280" r:id="rId25"/>
    <p:sldId id="284" r:id="rId26"/>
    <p:sldId id="285" r:id="rId27"/>
    <p:sldId id="286" r:id="rId28"/>
    <p:sldId id="287" r:id="rId29"/>
    <p:sldId id="288" r:id="rId30"/>
    <p:sldId id="289" r:id="rId31"/>
    <p:sldId id="290" r:id="rId32"/>
    <p:sldId id="291" r:id="rId33"/>
    <p:sldId id="292" r:id="rId3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0" d="100"/>
          <a:sy n="60" d="100"/>
        </p:scale>
        <p:origin x="-1572" y="-17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D2EF26-44A4-4FE0-9E4B-B9E8DFBA2F1F}" type="datetimeFigureOut">
              <a:rPr lang="en-US" smtClean="0"/>
              <a:pPr/>
              <a:t>12/12/2019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9CB770-9F60-4D4B-8ED5-52F58FAAEF3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C9CB770-9F60-4D4B-8ED5-52F58FAAEF34}" type="slidenum">
              <a:rPr lang="en-US" smtClean="0"/>
              <a:pPr/>
              <a:t>30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62038"/>
            <a:ext cx="2057400" cy="57515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62038"/>
            <a:ext cx="6019800" cy="57515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87588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87588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0620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287588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smtClean="0"/>
              <a:t>Click to edit Master text styles</a:t>
            </a:r>
          </a:p>
          <a:p>
            <a:pPr lvl="1"/>
            <a:r>
              <a:rPr lang="sr-Latn-CS" smtClean="0"/>
              <a:t>Second level</a:t>
            </a:r>
          </a:p>
          <a:p>
            <a:pPr lvl="2"/>
            <a:r>
              <a:rPr lang="sr-Latn-CS" smtClean="0"/>
              <a:t>Third level</a:t>
            </a:r>
          </a:p>
          <a:p>
            <a:pPr lvl="3"/>
            <a:r>
              <a:rPr lang="sr-Latn-CS" smtClean="0"/>
              <a:t>Fourth level</a:t>
            </a:r>
          </a:p>
          <a:p>
            <a:pPr lvl="4"/>
            <a:r>
              <a:rPr lang="sr-Latn-CS" smtClean="0"/>
              <a:t>Fifth level</a:t>
            </a:r>
          </a:p>
        </p:txBody>
      </p:sp>
      <p:pic>
        <p:nvPicPr>
          <p:cNvPr id="1028" name="Picture 4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1547813" y="0"/>
            <a:ext cx="6054725" cy="1052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0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295400"/>
            <a:ext cx="8229600" cy="1143000"/>
          </a:xfrm>
        </p:spPr>
        <p:txBody>
          <a:bodyPr/>
          <a:lstStyle/>
          <a:p>
            <a:pPr algn="l" eaLnBrk="1" hangingPunct="1">
              <a:defRPr/>
            </a:pP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Интегрисане ак</a:t>
            </a:r>
            <a: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a</a:t>
            </a: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демске студије фармације</a:t>
            </a:r>
            <a:b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</a:b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Фармакокинетика – Д9</a:t>
            </a:r>
            <a: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/>
            </a:r>
            <a:b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</a:b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Предавање – </a:t>
            </a:r>
            <a:r>
              <a:rPr lang="sr-Latn-R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1</a:t>
            </a:r>
            <a: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4</a:t>
            </a:r>
            <a:r>
              <a:rPr lang="sr-Cyrl-CS" sz="200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. </a:t>
            </a: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наставна недеља, Модул 3</a:t>
            </a:r>
            <a:endParaRPr lang="sr-Latn-CS" sz="2000" dirty="0" smtClean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+mn-lt"/>
              <a:cs typeface="Calibri" pitchFamily="34" charset="0"/>
            </a:endParaRPr>
          </a:p>
        </p:txBody>
      </p:sp>
      <p:sp>
        <p:nvSpPr>
          <p:cNvPr id="179203" name="Rectangle 3"/>
          <p:cNvSpPr>
            <a:spLocks noChangeArrowheads="1"/>
          </p:cNvSpPr>
          <p:nvPr/>
        </p:nvSpPr>
        <p:spPr bwMode="auto">
          <a:xfrm>
            <a:off x="683568" y="2708920"/>
            <a:ext cx="7772400" cy="28083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ru-RU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Дозирање и избор лекова код болесника са оштећеном функцијом јетре или бубрега</a:t>
            </a:r>
            <a:endParaRPr lang="sr-Latn-CS" sz="4400" b="1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Calibri" pitchFamily="34" charset="0"/>
            </a:endParaRPr>
          </a:p>
        </p:txBody>
      </p:sp>
      <p:sp>
        <p:nvSpPr>
          <p:cNvPr id="179204" name="Rectangle 4"/>
          <p:cNvSpPr>
            <a:spLocks noChangeArrowheads="1"/>
          </p:cNvSpPr>
          <p:nvPr/>
        </p:nvSpPr>
        <p:spPr bwMode="auto">
          <a:xfrm>
            <a:off x="1371600" y="5877272"/>
            <a:ext cx="6400800" cy="5760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 fontAlgn="base">
              <a:spcBef>
                <a:spcPct val="20000"/>
              </a:spcBef>
              <a:spcAft>
                <a:spcPct val="0"/>
              </a:spcAft>
              <a:defRPr/>
            </a:pPr>
            <a:r>
              <a:rPr lang="sr-Cyrl-CS" sz="3200" b="1" dirty="0" smtClean="0">
                <a:solidFill>
                  <a:srgbClr val="00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Calibri" pitchFamily="34" charset="0"/>
              </a:rPr>
              <a:t>Срђан </a:t>
            </a:r>
            <a:r>
              <a:rPr lang="sr-Cyrl-CS" sz="3200" b="1" dirty="0">
                <a:solidFill>
                  <a:srgbClr val="00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Calibri" pitchFamily="34" charset="0"/>
              </a:rPr>
              <a:t>Стефановић</a:t>
            </a:r>
            <a:endParaRPr lang="sr-Latn-CS" sz="3200" b="1" dirty="0">
              <a:solidFill>
                <a:srgbClr val="000000"/>
              </a:solidFill>
              <a:effectLst>
                <a:outerShdw blurRad="38100" dist="38100" dir="2700000" algn="tl">
                  <a:srgbClr val="C0C0C0"/>
                </a:outerShdw>
              </a:effectLst>
              <a:cs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Хепатични клиренс лекова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Када је </a:t>
            </a:r>
            <a:r>
              <a:rPr lang="en-US" sz="2800" b="1" dirty="0" err="1" smtClean="0"/>
              <a:t>f</a:t>
            </a:r>
            <a:r>
              <a:rPr lang="en-US" sz="2800" b="1" baseline="-25000" dirty="0" err="1" smtClean="0"/>
              <a:t>ub</a:t>
            </a:r>
            <a:r>
              <a:rPr lang="en-US" sz="2800" b="1" dirty="0" err="1" smtClean="0"/>
              <a:t>xCl</a:t>
            </a:r>
            <a:r>
              <a:rPr lang="en-US" sz="2800" b="1" baseline="-25000" dirty="0" err="1" smtClean="0"/>
              <a:t>intr</a:t>
            </a:r>
            <a:r>
              <a:rPr lang="en-US" sz="2800" b="1" baseline="-25000" dirty="0" smtClean="0"/>
              <a:t> </a:t>
            </a:r>
            <a:r>
              <a:rPr lang="en-US" sz="2800" b="1" dirty="0" smtClean="0"/>
              <a:t>≈ Q</a:t>
            </a:r>
            <a:r>
              <a:rPr lang="en-US" sz="2800" dirty="0" smtClean="0"/>
              <a:t>,</a:t>
            </a:r>
            <a:r>
              <a:rPr lang="sr-Cyrl-RS" sz="2800" dirty="0" smtClean="0"/>
              <a:t> тада се ради о лековима са умереним, интермедијарним хепатичним клиренсом (енгл. акроним </a:t>
            </a:r>
            <a:r>
              <a:rPr lang="en-US" sz="2800" i="1" dirty="0" smtClean="0"/>
              <a:t>IED</a:t>
            </a:r>
            <a:r>
              <a:rPr lang="sr-Cyrl-RS" sz="2800" dirty="0" smtClean="0"/>
              <a:t>)</a:t>
            </a:r>
          </a:p>
          <a:p>
            <a:r>
              <a:rPr lang="sr-Cyrl-RS" sz="2800" dirty="0" smtClean="0"/>
              <a:t>Метаблизам им подједнако зависи од протока крви кроз јетру и активности ензима биотрансформације</a:t>
            </a:r>
          </a:p>
          <a:p>
            <a:r>
              <a:rPr lang="en-US" sz="2800" i="1" dirty="0" smtClean="0"/>
              <a:t>IED</a:t>
            </a:r>
            <a:r>
              <a:rPr lang="sr-Cyrl-RS" sz="2800" i="1" dirty="0" smtClean="0"/>
              <a:t>: </a:t>
            </a:r>
            <a:r>
              <a:rPr lang="sr-Cyrl-RS" sz="2800" dirty="0" smtClean="0"/>
              <a:t>Е = 0,3-0,7</a:t>
            </a:r>
          </a:p>
          <a:p>
            <a:endParaRPr lang="sr-Cyrl-RS" sz="2800" dirty="0" smtClean="0"/>
          </a:p>
          <a:p>
            <a:endParaRPr lang="en-US" sz="28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Смањена активност ензима биодеградације у јетри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sz="2800" dirty="0" smtClean="0"/>
              <a:t>Степен у коме оштећење јетре утиче на функцију ензима биотрансформације лекова зависи од тежине обољења и врсте лека, односно специфичног ензима који метаболише лек</a:t>
            </a:r>
            <a:endParaRPr lang="sr-Cyrl-RS" sz="2800" dirty="0" smtClean="0"/>
          </a:p>
          <a:p>
            <a:r>
              <a:rPr lang="sr-Cyrl-RS" sz="2800" dirty="0" smtClean="0"/>
              <a:t>Смањена активност процеса оксидације лекова ситемом ЦИП 450 је осетљивији показатељ оштећења функције јетре у односу на процесе коњугације</a:t>
            </a:r>
            <a:endParaRPr lang="en-US" sz="28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ЦИП 450 и цироза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435280" cy="4525962"/>
          </a:xfrm>
        </p:spPr>
        <p:txBody>
          <a:bodyPr/>
          <a:lstStyle/>
          <a:p>
            <a:r>
              <a:rPr lang="sr-Cyrl-RS" sz="2400" dirty="0" smtClean="0"/>
              <a:t>Цироза јетре селективно утиче на активност појединих изоформи ЦИП 450</a:t>
            </a:r>
          </a:p>
          <a:p>
            <a:r>
              <a:rPr lang="en-US" sz="2400" dirty="0" smtClean="0"/>
              <a:t>Ц</a:t>
            </a:r>
            <a:r>
              <a:rPr lang="sr-Cyrl-RS" sz="2400" dirty="0" smtClean="0"/>
              <a:t>И</a:t>
            </a:r>
            <a:r>
              <a:rPr lang="en-US" sz="2400" dirty="0" smtClean="0"/>
              <a:t>П 1А2 – </a:t>
            </a:r>
            <a:r>
              <a:rPr lang="en-US" sz="2400" dirty="0" err="1" smtClean="0"/>
              <a:t>знатно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смањена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количина</a:t>
            </a:r>
            <a:r>
              <a:rPr lang="en-US" sz="2400" dirty="0" smtClean="0"/>
              <a:t> и </a:t>
            </a:r>
            <a:r>
              <a:rPr lang="en-US" sz="2400" dirty="0" err="1" smtClean="0"/>
              <a:t>функција</a:t>
            </a:r>
            <a:r>
              <a:rPr lang="en-US" sz="2400" dirty="0" smtClean="0"/>
              <a:t> и у </a:t>
            </a:r>
            <a:r>
              <a:rPr lang="en-US" sz="2400" dirty="0" err="1" smtClean="0"/>
              <a:t>холестатској</a:t>
            </a:r>
            <a:r>
              <a:rPr lang="en-US" sz="2400" dirty="0" smtClean="0"/>
              <a:t> и </a:t>
            </a:r>
            <a:r>
              <a:rPr lang="en-US" sz="2400" dirty="0" err="1" smtClean="0"/>
              <a:t>нехолестатској</a:t>
            </a:r>
            <a:r>
              <a:rPr lang="sr-Cyrl-RS" sz="2400" dirty="0" smtClean="0"/>
              <a:t> </a:t>
            </a:r>
            <a:r>
              <a:rPr lang="en-US" sz="2400" dirty="0" err="1" smtClean="0"/>
              <a:t>цирози</a:t>
            </a:r>
            <a:r>
              <a:rPr lang="en-US" sz="2400" dirty="0" smtClean="0"/>
              <a:t> </a:t>
            </a:r>
            <a:r>
              <a:rPr lang="en-US" sz="2400" dirty="0" err="1" smtClean="0"/>
              <a:t>јетре</a:t>
            </a:r>
            <a:endParaRPr lang="en-US" sz="2400" dirty="0" smtClean="0"/>
          </a:p>
          <a:p>
            <a:r>
              <a:rPr lang="en-US" sz="2400" dirty="0" smtClean="0"/>
              <a:t>Ц</a:t>
            </a:r>
            <a:r>
              <a:rPr lang="sr-Cyrl-RS" sz="2400" dirty="0" smtClean="0"/>
              <a:t>И</a:t>
            </a:r>
            <a:r>
              <a:rPr lang="en-US" sz="2400" dirty="0" smtClean="0"/>
              <a:t>П 2Ц9 – </a:t>
            </a:r>
            <a:r>
              <a:rPr lang="en-US" sz="2400" dirty="0" err="1" smtClean="0"/>
              <a:t>функција</a:t>
            </a:r>
            <a:r>
              <a:rPr lang="en-US" sz="2400" dirty="0" smtClean="0"/>
              <a:t> </a:t>
            </a:r>
            <a:r>
              <a:rPr lang="en-US" sz="2400" dirty="0" err="1" smtClean="0"/>
              <a:t>му</a:t>
            </a:r>
            <a:r>
              <a:rPr lang="en-US" sz="2400" dirty="0" smtClean="0"/>
              <a:t> </a:t>
            </a:r>
            <a:r>
              <a:rPr lang="sr-Cyrl-RS" sz="2400" dirty="0" smtClean="0"/>
              <a:t>обично </a:t>
            </a:r>
            <a:r>
              <a:rPr lang="en-US" sz="2400" dirty="0" err="1" smtClean="0"/>
              <a:t>није</a:t>
            </a:r>
            <a:r>
              <a:rPr lang="en-US" sz="2400" dirty="0" smtClean="0"/>
              <a:t> </a:t>
            </a:r>
            <a:r>
              <a:rPr lang="en-US" sz="2400" dirty="0" err="1" smtClean="0"/>
              <a:t>смањена</a:t>
            </a:r>
            <a:endParaRPr lang="en-US" sz="2400" dirty="0" smtClean="0"/>
          </a:p>
          <a:p>
            <a:r>
              <a:rPr lang="en-US" sz="2400" dirty="0" smtClean="0"/>
              <a:t>Ц</a:t>
            </a:r>
            <a:r>
              <a:rPr lang="sr-Cyrl-RS" sz="2400" dirty="0" smtClean="0"/>
              <a:t>И</a:t>
            </a:r>
            <a:r>
              <a:rPr lang="en-US" sz="2400" dirty="0" smtClean="0"/>
              <a:t>П 2Ц19 – </a:t>
            </a:r>
            <a:r>
              <a:rPr lang="en-US" sz="2400" dirty="0" err="1" smtClean="0"/>
              <a:t>активност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му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знатно</a:t>
            </a:r>
            <a:r>
              <a:rPr lang="en-US" sz="2400" dirty="0" smtClean="0"/>
              <a:t> </a:t>
            </a:r>
            <a:r>
              <a:rPr lang="en-US" sz="2400" dirty="0" err="1" smtClean="0"/>
              <a:t>више</a:t>
            </a:r>
            <a:r>
              <a:rPr lang="en-US" sz="2400" dirty="0" smtClean="0"/>
              <a:t> </a:t>
            </a:r>
            <a:r>
              <a:rPr lang="en-US" sz="2400" dirty="0" err="1" smtClean="0"/>
              <a:t>снижена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него</a:t>
            </a:r>
            <a:r>
              <a:rPr lang="en-US" sz="2400" dirty="0" smtClean="0"/>
              <a:t> </a:t>
            </a:r>
            <a:r>
              <a:rPr lang="en-US" sz="2400" dirty="0" err="1" smtClean="0"/>
              <a:t>активност</a:t>
            </a:r>
            <a:r>
              <a:rPr lang="en-US" sz="2400" dirty="0" smtClean="0"/>
              <a:t> Ц</a:t>
            </a:r>
            <a:r>
              <a:rPr lang="sr-Cyrl-RS" sz="2400" dirty="0" smtClean="0"/>
              <a:t>И</a:t>
            </a:r>
            <a:r>
              <a:rPr lang="en-US" sz="2400" dirty="0" smtClean="0"/>
              <a:t>П 2Д6</a:t>
            </a:r>
          </a:p>
          <a:p>
            <a:r>
              <a:rPr lang="en-US" sz="2400" dirty="0" smtClean="0"/>
              <a:t>Ц</a:t>
            </a:r>
            <a:r>
              <a:rPr lang="sr-Cyrl-RS" sz="2400" dirty="0" smtClean="0"/>
              <a:t>И</a:t>
            </a:r>
            <a:r>
              <a:rPr lang="en-US" sz="2400" dirty="0" smtClean="0"/>
              <a:t>П 3А4 - </a:t>
            </a:r>
            <a:r>
              <a:rPr lang="en-US" sz="2400" dirty="0" err="1" smtClean="0"/>
              <a:t>значајно</a:t>
            </a:r>
            <a:r>
              <a:rPr lang="en-US" sz="2400" dirty="0" smtClean="0"/>
              <a:t> </a:t>
            </a:r>
            <a:r>
              <a:rPr lang="en-US" sz="2400" dirty="0" err="1" smtClean="0"/>
              <a:t>веће</a:t>
            </a:r>
            <a:r>
              <a:rPr lang="en-US" sz="2400" dirty="0" smtClean="0"/>
              <a:t> </a:t>
            </a:r>
            <a:r>
              <a:rPr lang="en-US" sz="2400" dirty="0" err="1" smtClean="0"/>
              <a:t>смањење</a:t>
            </a:r>
            <a:r>
              <a:rPr lang="en-US" sz="2400" dirty="0" smtClean="0"/>
              <a:t> </a:t>
            </a:r>
            <a:r>
              <a:rPr lang="en-US" sz="2400" dirty="0" err="1" smtClean="0"/>
              <a:t>функције</a:t>
            </a:r>
            <a:r>
              <a:rPr lang="en-US" sz="2400" dirty="0" smtClean="0"/>
              <a:t> </a:t>
            </a:r>
            <a:r>
              <a:rPr lang="en-US" sz="2400" dirty="0" err="1" smtClean="0"/>
              <a:t>постоји</a:t>
            </a:r>
            <a:r>
              <a:rPr lang="en-US" sz="2400" dirty="0" smtClean="0"/>
              <a:t> у </a:t>
            </a:r>
            <a:r>
              <a:rPr lang="en-US" sz="2400" dirty="0" err="1" smtClean="0"/>
              <a:t>нехолестатској</a:t>
            </a:r>
            <a:r>
              <a:rPr lang="sr-Cyrl-RS" sz="2400" dirty="0" smtClean="0"/>
              <a:t> болести</a:t>
            </a:r>
            <a:endParaRPr lang="en-US" sz="2400" dirty="0" smtClean="0"/>
          </a:p>
          <a:p>
            <a:r>
              <a:rPr lang="de-DE" sz="2400" dirty="0" smtClean="0"/>
              <a:t>Ц</a:t>
            </a:r>
            <a:r>
              <a:rPr lang="sr-Cyrl-RS" sz="2400" dirty="0" smtClean="0"/>
              <a:t>И</a:t>
            </a:r>
            <a:r>
              <a:rPr lang="de-DE" sz="2400" dirty="0" smtClean="0"/>
              <a:t>П 2А1 – активност је снижена једино у холестатској</a:t>
            </a:r>
            <a:r>
              <a:rPr lang="sr-Cyrl-RS" sz="2400" dirty="0" smtClean="0"/>
              <a:t> болести</a:t>
            </a:r>
            <a:endParaRPr lang="en-US" sz="2400" dirty="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Смањено везивање лекова за протеине плазме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sz="2800" dirty="0" smtClean="0"/>
              <a:t>Утицај хипопротеинемије на метаболизам лекова у инсуфицијенцији</a:t>
            </a:r>
            <a:r>
              <a:rPr lang="sr-Cyrl-RS" sz="2800" dirty="0" smtClean="0"/>
              <a:t> јетре</a:t>
            </a:r>
            <a:r>
              <a:rPr lang="de-DE" sz="2800" dirty="0" smtClean="0"/>
              <a:t> зависи од карактеристика (врсте лека) и степена везивања за протеина плазме</a:t>
            </a:r>
            <a:endParaRPr lang="en-US" sz="2800" dirty="0" smtClean="0"/>
          </a:p>
          <a:p>
            <a:r>
              <a:rPr lang="de-DE" sz="2800" dirty="0" smtClean="0"/>
              <a:t>Код </a:t>
            </a:r>
            <a:r>
              <a:rPr lang="en-US" sz="2800" i="1" dirty="0" smtClean="0"/>
              <a:t>HED</a:t>
            </a:r>
            <a:r>
              <a:rPr lang="de-DE" sz="2800" dirty="0" smtClean="0"/>
              <a:t>, </a:t>
            </a:r>
            <a:r>
              <a:rPr lang="sr-Cyrl-RS" sz="2800" dirty="0" smtClean="0"/>
              <a:t>смањено</a:t>
            </a:r>
            <a:r>
              <a:rPr lang="de-DE" sz="2800" dirty="0" smtClean="0"/>
              <a:t> везивањ</a:t>
            </a:r>
            <a:r>
              <a:rPr lang="sr-Cyrl-RS" sz="2800" dirty="0" smtClean="0"/>
              <a:t>е</a:t>
            </a:r>
            <a:r>
              <a:rPr lang="de-DE" sz="2800" dirty="0" smtClean="0"/>
              <a:t> за плазма протеине не утич</a:t>
            </a:r>
            <a:r>
              <a:rPr lang="sr-Cyrl-RS" sz="2800" dirty="0" smtClean="0"/>
              <a:t>е</a:t>
            </a:r>
            <a:r>
              <a:rPr lang="de-DE" sz="2800" dirty="0" smtClean="0"/>
              <a:t> на хепатични клиренс ни везане</a:t>
            </a:r>
            <a:r>
              <a:rPr lang="sr-Cyrl-RS" sz="2800" dirty="0" smtClean="0"/>
              <a:t>,</a:t>
            </a:r>
            <a:r>
              <a:rPr lang="de-DE" sz="2800" dirty="0" smtClean="0"/>
              <a:t> ни</a:t>
            </a:r>
            <a:r>
              <a:rPr lang="sr-Cyrl-RS" sz="2800" dirty="0" smtClean="0"/>
              <a:t>ти</a:t>
            </a:r>
            <a:r>
              <a:rPr lang="de-DE" sz="2800" dirty="0" smtClean="0"/>
              <a:t> слободне фракције лека, јер јетра брзо метаболише сву доспелу количину лека</a:t>
            </a:r>
            <a:endParaRPr lang="en-US" sz="2800" dirty="0" smtClean="0"/>
          </a:p>
          <a:p>
            <a:endParaRPr lang="en-US" sz="28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Измене елиминације лекова код инсуфицијенције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Оштећена елиминација лекова преко бубрега (хепато-ренални синдром)</a:t>
            </a:r>
          </a:p>
          <a:p>
            <a:r>
              <a:rPr lang="sr-Cyrl-RS" sz="2400" dirty="0" smtClean="0"/>
              <a:t>У узнапредовалој цирози јетре смањена је ренална елиминација диуретика, Х2 блокатора, појединих антиепиплетика (леветирацетам) и др. лекова</a:t>
            </a:r>
          </a:p>
          <a:p>
            <a:r>
              <a:rPr lang="sr-Cyrl-RS" sz="2400" dirty="0" smtClean="0"/>
              <a:t>Вредност кретинина у серуму може бити у референтном опсегу</a:t>
            </a:r>
          </a:p>
          <a:p>
            <a:r>
              <a:rPr lang="sr-Cyrl-RS" sz="2400" dirty="0" smtClean="0"/>
              <a:t>Дозирање лекова са претежно бубрежном елиминацијом на основу вредности клиренса креатинина може преценити величину ГФ код пацијената са цирозом јетре</a:t>
            </a:r>
            <a:endParaRPr lang="en-US" sz="24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Утицај инсуфицијенције јетре на фармакодинамику лекова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Повећана осетљивост на:</a:t>
            </a:r>
          </a:p>
          <a:p>
            <a:pPr lvl="1"/>
            <a:r>
              <a:rPr lang="sr-Cyrl-RS" dirty="0" smtClean="0"/>
              <a:t>централне нежељене ефекте опиоидних аналгетика и бензодиазепина</a:t>
            </a:r>
          </a:p>
          <a:p>
            <a:pPr lvl="1"/>
            <a:r>
              <a:rPr lang="sr-Cyrl-RS" dirty="0" smtClean="0"/>
              <a:t>реналне нежељене ефекте НСАИЛ</a:t>
            </a:r>
          </a:p>
          <a:p>
            <a:pPr lvl="1"/>
            <a:r>
              <a:rPr lang="sr-Cyrl-RS" dirty="0" smtClean="0"/>
              <a:t>нежељене ефекте бета-блокатора и диуретика Хенлеове петље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Препоруке за избор лекова код инсуфицијенције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348880"/>
            <a:ext cx="8435280" cy="4509120"/>
          </a:xfrm>
        </p:spPr>
        <p:txBody>
          <a:bodyPr/>
          <a:lstStyle/>
          <a:p>
            <a:r>
              <a:rPr lang="sr-Cyrl-RS" sz="2400" dirty="0" smtClean="0"/>
              <a:t>Проценити степен инсуфицијенције јетре (Чајлд-Пуг скор или </a:t>
            </a:r>
            <a:r>
              <a:rPr lang="en-US" sz="2400" i="1" dirty="0" smtClean="0"/>
              <a:t>MELD</a:t>
            </a:r>
            <a:r>
              <a:rPr lang="sr-Cyrl-RS" sz="2400" i="1" dirty="0" smtClean="0"/>
              <a:t>/</a:t>
            </a:r>
            <a:r>
              <a:rPr lang="en-US" sz="2400" i="1" dirty="0" smtClean="0"/>
              <a:t>MELD</a:t>
            </a:r>
            <a:r>
              <a:rPr lang="sr-Cyrl-RS" sz="2400" i="1" dirty="0" smtClean="0"/>
              <a:t> </a:t>
            </a:r>
            <a:r>
              <a:rPr lang="en-US" sz="2400" i="1" dirty="0" smtClean="0"/>
              <a:t>plus</a:t>
            </a:r>
            <a:r>
              <a:rPr lang="sr-Cyrl-RS" sz="2400" i="1" dirty="0" smtClean="0"/>
              <a:t> </a:t>
            </a:r>
            <a:r>
              <a:rPr lang="sr-Cyrl-RS" sz="2400" dirty="0" smtClean="0"/>
              <a:t>скор)</a:t>
            </a:r>
            <a:endParaRPr lang="en-US" sz="2400" dirty="0" smtClean="0"/>
          </a:p>
          <a:p>
            <a:r>
              <a:rPr lang="sr-Cyrl-RS" sz="2400" dirty="0" smtClean="0"/>
              <a:t>Иако обољење јетре не мора да значи пријемчивост за штетне ефекте лекова на том органу, генерално треба избегавати хепатотоксичне лекове, посебно антитуберкулотике,</a:t>
            </a:r>
            <a:r>
              <a:rPr lang="en-US" sz="2400" dirty="0" smtClean="0"/>
              <a:t> </a:t>
            </a:r>
            <a:r>
              <a:rPr lang="en-US" sz="2400" i="1" dirty="0" smtClean="0"/>
              <a:t>HAART</a:t>
            </a:r>
            <a:r>
              <a:rPr lang="en-US" sz="2400" dirty="0" smtClean="0"/>
              <a:t> (</a:t>
            </a:r>
            <a:r>
              <a:rPr lang="sr-Cyrl-RS" sz="2400" dirty="0" smtClean="0"/>
              <a:t>невирапин), метотрексат, тиреосупресивне лекове, валпроат, витамин А, итд.</a:t>
            </a:r>
            <a:endParaRPr lang="en-US" sz="2400" dirty="0" smtClean="0"/>
          </a:p>
          <a:p>
            <a:r>
              <a:rPr lang="sr-Cyrl-RS" sz="2400" dirty="0" smtClean="0"/>
              <a:t>Пожељно је бирати лекове са претежном реналном елиминацијом</a:t>
            </a:r>
          </a:p>
          <a:p>
            <a:r>
              <a:rPr lang="sr-Cyrl-RS" sz="2400" dirty="0" smtClean="0"/>
              <a:t>Обавезан је стриктан мониторинг ефикасности и безбедности, као и употреба </a:t>
            </a:r>
            <a:r>
              <a:rPr lang="en-US" sz="2400" i="1" dirty="0" smtClean="0"/>
              <a:t>TDM</a:t>
            </a:r>
            <a:r>
              <a:rPr lang="en-US" sz="2400" dirty="0" smtClean="0"/>
              <a:t> </a:t>
            </a:r>
            <a:r>
              <a:rPr lang="sr-Cyrl-RS" sz="2400" dirty="0" smtClean="0"/>
              <a:t>(када је доступан)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Препоруке за дозирање лекова код инсуфицијенције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i="1" dirty="0" smtClean="0"/>
              <a:t>HED</a:t>
            </a:r>
            <a:r>
              <a:rPr lang="sr-Cyrl-RS" sz="2800" i="1" dirty="0" smtClean="0"/>
              <a:t> – </a:t>
            </a:r>
            <a:r>
              <a:rPr lang="sr-Cyrl-RS" sz="2800" dirty="0" smtClean="0"/>
              <a:t>орална примена</a:t>
            </a:r>
          </a:p>
          <a:p>
            <a:pPr lvl="1"/>
            <a:r>
              <a:rPr lang="sr-Cyrl-RS" dirty="0" smtClean="0"/>
              <a:t>смањити и почетну</a:t>
            </a:r>
            <a:r>
              <a:rPr lang="en-US" dirty="0" smtClean="0"/>
              <a:t> </a:t>
            </a:r>
            <a:r>
              <a:rPr lang="sr-Cyrl-RS" dirty="0" smtClean="0"/>
              <a:t>(ударну) дозу и дозу одржавања</a:t>
            </a:r>
          </a:p>
          <a:p>
            <a:r>
              <a:rPr lang="en-US" sz="2800" i="1" dirty="0" smtClean="0"/>
              <a:t>HED</a:t>
            </a:r>
            <a:r>
              <a:rPr lang="sr-Cyrl-RS" sz="2800" i="1" dirty="0" smtClean="0"/>
              <a:t> – </a:t>
            </a:r>
            <a:r>
              <a:rPr lang="sr-Cyrl-RS" sz="2800" dirty="0" smtClean="0"/>
              <a:t>и.в. примена</a:t>
            </a:r>
          </a:p>
          <a:p>
            <a:pPr lvl="1"/>
            <a:r>
              <a:rPr lang="sr-Cyrl-RS" dirty="0" smtClean="0"/>
              <a:t>уобичајена (почетна) ударна доза, а дозу одржавања смањити 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Примери </a:t>
            </a:r>
            <a:r>
              <a:rPr lang="en-US" i="1" dirty="0" smtClean="0"/>
              <a:t>HED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Залеплон, буспирон, хлорпромазин, миансерин, сертралин</a:t>
            </a:r>
          </a:p>
          <a:p>
            <a:r>
              <a:rPr lang="sr-Cyrl-RS" sz="2400" dirty="0" smtClean="0"/>
              <a:t>Леводопа, бромокриптин, селегилин, бипериден</a:t>
            </a:r>
          </a:p>
          <a:p>
            <a:r>
              <a:rPr lang="sr-Cyrl-RS" sz="2400" dirty="0" smtClean="0"/>
              <a:t>Морфин</a:t>
            </a:r>
          </a:p>
          <a:p>
            <a:r>
              <a:rPr lang="sr-Cyrl-RS" sz="2400" dirty="0" smtClean="0"/>
              <a:t>Циклоспорин, флуроурацил, идарубицин, меркаптопурин, сиролимус, такролимус</a:t>
            </a:r>
          </a:p>
          <a:p>
            <a:r>
              <a:rPr lang="sr-Cyrl-RS" sz="2400" dirty="0" smtClean="0"/>
              <a:t>Пропранолол, метопролол, верапамил, никардипин, нитроглицерин</a:t>
            </a:r>
          </a:p>
          <a:p>
            <a:r>
              <a:rPr lang="sr-Cyrl-RS" sz="2400" dirty="0" smtClean="0"/>
              <a:t>Суматриптан</a:t>
            </a:r>
            <a:endParaRPr lang="en-US" sz="24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Препоруке за дозирање лекова код инсуфицијенције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i="1" dirty="0" smtClean="0"/>
              <a:t>LED</a:t>
            </a:r>
            <a:endParaRPr lang="sr-Cyrl-RS" dirty="0" smtClean="0"/>
          </a:p>
          <a:p>
            <a:pPr lvl="1"/>
            <a:r>
              <a:rPr lang="sr-Cyrl-RS" dirty="0" smtClean="0"/>
              <a:t>Смањити дозу одржавања, док почетна (ударна) доза остаје непромењена</a:t>
            </a:r>
          </a:p>
          <a:p>
            <a:pPr lvl="1"/>
            <a:r>
              <a:rPr lang="sr-Cyrl-RS" sz="2400" dirty="0" smtClean="0"/>
              <a:t>Чајлд-Пуг А: 50% од уобичајене дозе</a:t>
            </a:r>
          </a:p>
          <a:p>
            <a:pPr lvl="1"/>
            <a:r>
              <a:rPr lang="sr-Cyrl-RS" sz="2400" dirty="0" smtClean="0"/>
              <a:t>Чајлд-Пуг Б: 25% од уобичајене дозе</a:t>
            </a:r>
          </a:p>
          <a:p>
            <a:pPr lvl="1"/>
            <a:r>
              <a:rPr lang="sr-Cyrl-RS" sz="2400" dirty="0" smtClean="0"/>
              <a:t>Чајлд-Пуг Ц:  </a:t>
            </a:r>
          </a:p>
          <a:p>
            <a:pPr lvl="2"/>
            <a:r>
              <a:rPr lang="sr-Cyrl-RS" sz="2000" dirty="0" smtClean="0"/>
              <a:t>користити само лекове чија је безбедност потврђена у клиничким студијама код таквих пацијената, или</a:t>
            </a:r>
          </a:p>
          <a:p>
            <a:pPr lvl="2"/>
            <a:r>
              <a:rPr lang="sr-Cyrl-RS" sz="2000" dirty="0" smtClean="0"/>
              <a:t>лекове чија ФК није значајно погођена инсуфиц. јетре</a:t>
            </a:r>
          </a:p>
          <a:p>
            <a:pPr lvl="2"/>
            <a:r>
              <a:rPr lang="sr-Cyrl-RS" sz="2000" dirty="0" smtClean="0"/>
              <a:t>лекове за који је доступан </a:t>
            </a:r>
            <a:r>
              <a:rPr lang="en-US" sz="2000" i="1" dirty="0" smtClean="0"/>
              <a:t>TDM </a:t>
            </a:r>
            <a:r>
              <a:rPr lang="sr-Cyrl-RS" sz="2000" i="1" dirty="0" smtClean="0"/>
              <a:t>(</a:t>
            </a:r>
            <a:r>
              <a:rPr lang="en-US" sz="2000" i="1" dirty="0" err="1" smtClean="0"/>
              <a:t>Cp</a:t>
            </a:r>
            <a:r>
              <a:rPr lang="en-US" sz="2000" i="1" baseline="-25000" dirty="0" err="1" smtClean="0"/>
              <a:t>ub</a:t>
            </a:r>
            <a:r>
              <a:rPr lang="en-US" sz="2000" i="1" dirty="0" smtClean="0"/>
              <a:t> </a:t>
            </a:r>
            <a:r>
              <a:rPr lang="sr-Cyrl-RS" sz="2000" i="1" dirty="0" smtClean="0"/>
              <a:t>користити за лекове са високим степеном везивања за албумине)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Инсуфицијенција јетре и фармакокинетика лекова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435280" cy="4525962"/>
          </a:xfrm>
        </p:spPr>
        <p:txBody>
          <a:bodyPr/>
          <a:lstStyle/>
          <a:p>
            <a:r>
              <a:rPr lang="ru-RU" sz="2400" dirty="0" smtClean="0"/>
              <a:t>За разлику од обољења бубрега, готово да није могуће направити упроштену шему о утицају болести јетре на ФК лекова</a:t>
            </a:r>
          </a:p>
          <a:p>
            <a:r>
              <a:rPr lang="ru-RU" sz="2400" dirty="0" smtClean="0"/>
              <a:t>Не постоји посебан дијагностички тест (лабораторијски или клинички маркер) који може служити за подешавање дозног режима код таквих пацијената</a:t>
            </a:r>
            <a:endParaRPr lang="en-US" sz="2400" dirty="0" smtClean="0"/>
          </a:p>
          <a:p>
            <a:r>
              <a:rPr lang="ru-RU" sz="2400" dirty="0" smtClean="0"/>
              <a:t>Нпр. у цирози јетре или хепатитису, промене се могу кретати од смањеног до повећаног клиренса лекова</a:t>
            </a:r>
          </a:p>
          <a:p>
            <a:r>
              <a:rPr lang="ru-RU" sz="2400" dirty="0" smtClean="0"/>
              <a:t>У узнапредовалој хепатоцелуларној болести смањење клиренса лекова обично није веће од 2-5 пута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sz="3200" dirty="0" smtClean="0"/>
              <a:t>Примери </a:t>
            </a:r>
            <a:r>
              <a:rPr lang="en-US" sz="3200" i="1" dirty="0" smtClean="0"/>
              <a:t>LED</a:t>
            </a:r>
            <a:r>
              <a:rPr lang="sr-Cyrl-RS" sz="3200" i="1" dirty="0" smtClean="0"/>
              <a:t> </a:t>
            </a:r>
            <a:r>
              <a:rPr lang="sr-Cyrl-RS" sz="3200" dirty="0" smtClean="0"/>
              <a:t>са високим степеном везивања за протеине плазме (</a:t>
            </a:r>
            <a:r>
              <a:rPr lang="en-US" sz="3200" dirty="0" smtClean="0"/>
              <a:t>&gt;90%)</a:t>
            </a:r>
            <a:r>
              <a:rPr lang="sr-Cyrl-RS" sz="3200" i="1" dirty="0" smtClean="0"/>
              <a:t>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Диазепам, лоразепам, золпидем, мапротилин, тразодон</a:t>
            </a:r>
          </a:p>
          <a:p>
            <a:r>
              <a:rPr lang="sr-Cyrl-RS" sz="2400" dirty="0" smtClean="0"/>
              <a:t>Валпроат, фенитоин, тиагабин</a:t>
            </a:r>
          </a:p>
          <a:p>
            <a:r>
              <a:rPr lang="sr-Cyrl-RS" sz="2400" dirty="0" smtClean="0"/>
              <a:t>Метадон</a:t>
            </a:r>
          </a:p>
          <a:p>
            <a:r>
              <a:rPr lang="sr-Cyrl-RS" sz="2400" dirty="0" smtClean="0"/>
              <a:t>Хлорамбуцил, микофенолат</a:t>
            </a:r>
          </a:p>
          <a:p>
            <a:r>
              <a:rPr lang="sr-Cyrl-RS" sz="2400" dirty="0" smtClean="0"/>
              <a:t>Цефтриаксон, кларитромицин, клиндамицин, рифампицин</a:t>
            </a:r>
          </a:p>
          <a:p>
            <a:r>
              <a:rPr lang="sr-Cyrl-RS" sz="2400" dirty="0" smtClean="0"/>
              <a:t>Преднизолон, глипизид, гемфиброзил</a:t>
            </a:r>
          </a:p>
          <a:p>
            <a:r>
              <a:rPr lang="sr-Cyrl-RS" sz="2400" dirty="0" smtClean="0"/>
              <a:t>Лансопразол</a:t>
            </a:r>
          </a:p>
          <a:p>
            <a:r>
              <a:rPr lang="sr-Cyrl-RS" sz="2400" dirty="0" smtClean="0"/>
              <a:t>Тамоксифен, торемифен, ципротерон</a:t>
            </a:r>
          </a:p>
          <a:p>
            <a:endParaRPr lang="sr-Cyrl-RS" sz="2400" dirty="0" smtClean="0"/>
          </a:p>
          <a:p>
            <a:endParaRPr lang="en-US" sz="2400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sz="3200" dirty="0" smtClean="0"/>
              <a:t>Примери </a:t>
            </a:r>
            <a:r>
              <a:rPr lang="en-US" sz="3200" i="1" dirty="0" smtClean="0"/>
              <a:t>LED</a:t>
            </a:r>
            <a:r>
              <a:rPr lang="sr-Cyrl-RS" sz="3200" i="1" dirty="0" smtClean="0"/>
              <a:t> </a:t>
            </a:r>
            <a:r>
              <a:rPr lang="sr-Cyrl-RS" sz="3200" dirty="0" smtClean="0"/>
              <a:t>са нижим степеном везивања за протеине плазме (</a:t>
            </a:r>
            <a:r>
              <a:rPr lang="en-US" sz="3200" dirty="0" smtClean="0"/>
              <a:t>&lt;90%)</a:t>
            </a:r>
            <a:r>
              <a:rPr lang="sr-Cyrl-RS" sz="3200" i="1" dirty="0" smtClean="0"/>
              <a:t>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4864"/>
            <a:ext cx="8363272" cy="4653136"/>
          </a:xfrm>
        </p:spPr>
        <p:txBody>
          <a:bodyPr/>
          <a:lstStyle/>
          <a:p>
            <a:r>
              <a:rPr lang="sr-Cyrl-RS" sz="2400" dirty="0" smtClean="0"/>
              <a:t>Алпразолам, бромазепам, нитразепам, зопиклон, флуоксетин, циталопрам, моклобемид, рисперидон</a:t>
            </a:r>
          </a:p>
          <a:p>
            <a:r>
              <a:rPr lang="sr-Cyrl-RS" sz="2400" dirty="0" smtClean="0"/>
              <a:t>Карбамазепин, фенобарбитон, ламотригин, топирамат, етосукцимид, леветирацетам</a:t>
            </a:r>
          </a:p>
          <a:p>
            <a:r>
              <a:rPr lang="sr-Cyrl-RS" sz="2400" dirty="0" smtClean="0"/>
              <a:t>Прамипексол</a:t>
            </a:r>
          </a:p>
          <a:p>
            <a:r>
              <a:rPr lang="sr-Cyrl-RS" sz="2400" dirty="0" smtClean="0"/>
              <a:t>Циклофосфамид, хидроксикарбамид, летрозол</a:t>
            </a:r>
          </a:p>
          <a:p>
            <a:r>
              <a:rPr lang="sr-Cyrl-RS" sz="2400" dirty="0" smtClean="0"/>
              <a:t>Доксициклин, метронидазол, изониазид</a:t>
            </a:r>
          </a:p>
          <a:p>
            <a:r>
              <a:rPr lang="sr-Cyrl-RS" sz="2400" dirty="0" smtClean="0"/>
              <a:t>Метилпреднизолон, преднизон</a:t>
            </a:r>
          </a:p>
          <a:p>
            <a:r>
              <a:rPr lang="sr-Cyrl-RS" sz="2400" dirty="0" smtClean="0"/>
              <a:t>Парацетамол </a:t>
            </a:r>
          </a:p>
          <a:p>
            <a:r>
              <a:rPr lang="sr-Cyrl-RS" sz="2400" dirty="0" smtClean="0"/>
              <a:t>Аминофилин</a:t>
            </a:r>
          </a:p>
          <a:p>
            <a:r>
              <a:rPr lang="sr-Cyrl-RS" sz="2400" dirty="0" smtClean="0"/>
              <a:t>Дифенхидрамин, метоклопрамид</a:t>
            </a:r>
            <a:endParaRPr lang="en-US" sz="2400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Препоруке за дозирање лекова код инсуфицијенције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i="1" dirty="0" smtClean="0"/>
              <a:t>IED</a:t>
            </a:r>
            <a:endParaRPr lang="sr-Cyrl-RS" i="1" dirty="0" smtClean="0"/>
          </a:p>
          <a:p>
            <a:pPr lvl="1"/>
            <a:r>
              <a:rPr lang="sr-Cyrl-RS" dirty="0" smtClean="0"/>
              <a:t>смањити почетну (ударну) дозу</a:t>
            </a:r>
          </a:p>
          <a:p>
            <a:pPr lvl="1"/>
            <a:r>
              <a:rPr lang="sr-Cyrl-RS" dirty="0" smtClean="0"/>
              <a:t>смањити и дозу одржавања слично као и за </a:t>
            </a:r>
            <a:r>
              <a:rPr lang="en-US" i="1" dirty="0" smtClean="0"/>
              <a:t>LED</a:t>
            </a:r>
            <a:endParaRPr lang="sr-Cyrl-RS" i="1" dirty="0" smtClean="0"/>
          </a:p>
          <a:p>
            <a:pPr>
              <a:buNone/>
            </a:pPr>
            <a:endParaRPr lang="sr-Cyrl-R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Примери </a:t>
            </a:r>
            <a:r>
              <a:rPr lang="en-US" i="1" dirty="0" smtClean="0"/>
              <a:t>IED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363272" cy="4525962"/>
          </a:xfrm>
        </p:spPr>
        <p:txBody>
          <a:bodyPr/>
          <a:lstStyle/>
          <a:p>
            <a:r>
              <a:rPr lang="sr-Cyrl-RS" sz="2400" dirty="0" smtClean="0"/>
              <a:t>Мидазолам, амитриптилин, кломипрамин, миртазапин, пароксетин, халоперидол, зуклопентиксол, клозапин, оланзапин</a:t>
            </a:r>
          </a:p>
          <a:p>
            <a:r>
              <a:rPr lang="sr-Cyrl-RS" sz="2400" dirty="0" smtClean="0"/>
              <a:t>Метилфенидат</a:t>
            </a:r>
          </a:p>
          <a:p>
            <a:r>
              <a:rPr lang="sr-Cyrl-RS" sz="2400" dirty="0" smtClean="0"/>
              <a:t>Кодеин</a:t>
            </a:r>
          </a:p>
          <a:p>
            <a:r>
              <a:rPr lang="sr-Cyrl-RS" sz="2400" dirty="0" smtClean="0"/>
              <a:t>Азатиоприн, етопозид</a:t>
            </a:r>
          </a:p>
          <a:p>
            <a:r>
              <a:rPr lang="sr-Cyrl-RS" sz="2400" dirty="0" smtClean="0"/>
              <a:t>Ципрофлоксацин, еритромицин, итраконазол</a:t>
            </a:r>
          </a:p>
          <a:p>
            <a:r>
              <a:rPr lang="sr-Cyrl-RS" sz="2400" dirty="0" smtClean="0"/>
              <a:t>Амиодарон, лидокаин, карведилол, дилтиазем, нифедипин, фелодипин, аторвастатин, </a:t>
            </a:r>
            <a:r>
              <a:rPr lang="sr-Cyrl-RS" sz="2400" dirty="0" smtClean="0"/>
              <a:t>симвастатин</a:t>
            </a:r>
            <a:endParaRPr lang="sr-Cyrl-RS" sz="2400" dirty="0" smtClean="0"/>
          </a:p>
          <a:p>
            <a:r>
              <a:rPr lang="sr-Cyrl-RS" sz="2400" dirty="0" smtClean="0"/>
              <a:t>Омепразол, ранитидин</a:t>
            </a:r>
          </a:p>
          <a:p>
            <a:endParaRPr lang="en-US" sz="2400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Препоруке за дозирање лекова код инсуфицијенције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Холестазни тип болести:</a:t>
            </a:r>
          </a:p>
          <a:p>
            <a:pPr lvl="1"/>
            <a:r>
              <a:rPr lang="sr-Cyrl-RS" dirty="0" smtClean="0"/>
              <a:t>постоје препоруке за већину цитостатика, али не и за већину других лекова са билијарном елиминацијом</a:t>
            </a:r>
          </a:p>
          <a:p>
            <a:pPr lvl="1"/>
            <a:r>
              <a:rPr lang="sr-Cyrl-RS" dirty="0" smtClean="0"/>
              <a:t>прилагођавање дозе за такве лекове је прилично тешко и треба га заснивати на стриктном праћењу фармаколошких и клиничких ефеката лека </a:t>
            </a:r>
            <a:endParaRPr lang="en-US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Инсуфицијенција бубрега и лекови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Ослабљено излучивање лекова и њихових активних метаболита</a:t>
            </a:r>
          </a:p>
          <a:p>
            <a:r>
              <a:rPr lang="sr-Cyrl-RS" sz="2800" dirty="0" smtClean="0"/>
              <a:t>Већа осетљивост на клиничке ефекте појединих лекова</a:t>
            </a:r>
          </a:p>
          <a:p>
            <a:r>
              <a:rPr lang="sr-Cyrl-RS" sz="2800" dirty="0" smtClean="0"/>
              <a:t>Нежељена дејства лекова се теже подносе</a:t>
            </a:r>
          </a:p>
          <a:p>
            <a:r>
              <a:rPr lang="sr-Cyrl-RS" sz="2800" dirty="0" smtClean="0"/>
              <a:t>Уремија - терен за испољавање озбиљних нежељених дејстава на другим органима</a:t>
            </a:r>
          </a:p>
          <a:p>
            <a:r>
              <a:rPr lang="sr-Cyrl-RS" sz="2800" dirty="0" smtClean="0"/>
              <a:t>Опасност од субдозирања, односно предозирања</a:t>
            </a:r>
          </a:p>
          <a:p>
            <a:endParaRPr lang="sr-Cyrl-RS" sz="2800" dirty="0" smtClean="0"/>
          </a:p>
          <a:p>
            <a:endParaRPr lang="en-US" sz="28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Инсуфицијенција бубрега и лекови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Лекови са великом терапијском ширином и стварањем неактивних метаболита који се делимично излучују преко бубрега, не захтевају корекцију дозирања</a:t>
            </a:r>
          </a:p>
          <a:p>
            <a:r>
              <a:rPr lang="sr-Cyrl-RS" sz="2800" dirty="0" smtClean="0"/>
              <a:t>Лекови са малом терапијском ширином, који се неизмењени излучују урином или имају активне метаболите који се излучују преко бубрега, захтевају прецизну корекцију дозирања на основу брзине ГФ (КлКр)</a:t>
            </a:r>
          </a:p>
          <a:p>
            <a:endParaRPr lang="en-US" sz="28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Процена бубрежне функције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363272" cy="4525962"/>
          </a:xfrm>
        </p:spPr>
        <p:txBody>
          <a:bodyPr/>
          <a:lstStyle/>
          <a:p>
            <a:r>
              <a:rPr lang="en-US" sz="2800" i="1" dirty="0" smtClean="0"/>
              <a:t>Cockcroft-</a:t>
            </a:r>
            <a:r>
              <a:rPr lang="en-US" sz="2800" i="1" dirty="0" err="1" smtClean="0"/>
              <a:t>Gault</a:t>
            </a:r>
            <a:r>
              <a:rPr lang="en-US" sz="2800" i="1" dirty="0" smtClean="0"/>
              <a:t> </a:t>
            </a:r>
            <a:r>
              <a:rPr lang="sr-Cyrl-RS" sz="2800" dirty="0" smtClean="0"/>
              <a:t>формула </a:t>
            </a:r>
            <a:r>
              <a:rPr lang="sr-Cyrl-CS" sz="2800" dirty="0" smtClean="0"/>
              <a:t>за израчунавање КлКр</a:t>
            </a:r>
          </a:p>
          <a:p>
            <a:r>
              <a:rPr lang="sr-Cyrl-CS" sz="2800" dirty="0" smtClean="0"/>
              <a:t>Брзина ГФ на основу КлКр израчунатог </a:t>
            </a:r>
            <a:r>
              <a:rPr lang="en-US" sz="2800" i="1" dirty="0" smtClean="0"/>
              <a:t>Cockcroft-</a:t>
            </a:r>
            <a:r>
              <a:rPr lang="en-US" sz="2800" i="1" dirty="0" err="1" smtClean="0"/>
              <a:t>Gault</a:t>
            </a:r>
            <a:r>
              <a:rPr lang="en-US" sz="2800" i="1" dirty="0" smtClean="0"/>
              <a:t> </a:t>
            </a:r>
            <a:r>
              <a:rPr lang="sr-Cyrl-RS" sz="2800" dirty="0" smtClean="0"/>
              <a:t>формулом: </a:t>
            </a:r>
          </a:p>
          <a:p>
            <a:pPr lvl="1">
              <a:buFont typeface="Courier New" pitchFamily="49" charset="0"/>
              <a:buChar char="o"/>
            </a:pPr>
            <a:r>
              <a:rPr lang="sr-Cyrl-RS" sz="2400" dirty="0" smtClean="0"/>
              <a:t> ГФ (</a:t>
            </a:r>
            <a:r>
              <a:rPr lang="en-US" sz="2400" i="1" dirty="0" smtClean="0"/>
              <a:t>ml/min</a:t>
            </a:r>
            <a:r>
              <a:rPr lang="sr-Cyrl-RS" sz="2400" dirty="0" smtClean="0"/>
              <a:t>) = 0,84 </a:t>
            </a:r>
            <a:r>
              <a:rPr lang="en-US" sz="2400" dirty="0" smtClean="0">
                <a:cs typeface="Arial" pitchFamily="34" charset="0"/>
              </a:rPr>
              <a:t>x</a:t>
            </a:r>
            <a:r>
              <a:rPr lang="sr-Cyrl-RS" sz="2400" dirty="0" smtClean="0">
                <a:cs typeface="Arial" pitchFamily="34" charset="0"/>
              </a:rPr>
              <a:t> </a:t>
            </a:r>
            <a:r>
              <a:rPr lang="sr-Cyrl-RS" sz="2400" dirty="0" smtClean="0"/>
              <a:t>КлКр (</a:t>
            </a:r>
            <a:r>
              <a:rPr lang="en-US" sz="2400" i="1" dirty="0" smtClean="0"/>
              <a:t>ml/min</a:t>
            </a:r>
            <a:r>
              <a:rPr lang="sr-Cyrl-RS" sz="2400" dirty="0" smtClean="0"/>
              <a:t>)</a:t>
            </a:r>
            <a:endParaRPr lang="en-US" sz="2400" dirty="0" smtClean="0"/>
          </a:p>
          <a:p>
            <a:r>
              <a:rPr lang="sr-Cyrl-RS" sz="2800" dirty="0" smtClean="0"/>
              <a:t>Практична, али непоуздана процена за већину пацијената</a:t>
            </a:r>
          </a:p>
          <a:p>
            <a:r>
              <a:rPr lang="sr-Cyrl-RS" sz="2800" dirty="0" smtClean="0"/>
              <a:t>Прецизније процене ГФ: </a:t>
            </a:r>
            <a:r>
              <a:rPr lang="en-US" sz="2800" i="1" dirty="0" smtClean="0"/>
              <a:t>MDRD</a:t>
            </a:r>
            <a:r>
              <a:rPr lang="en-US" sz="2800" dirty="0" smtClean="0"/>
              <a:t>, </a:t>
            </a:r>
            <a:r>
              <a:rPr lang="en-US" sz="2800" i="1" dirty="0" smtClean="0"/>
              <a:t>CKD-EPI</a:t>
            </a:r>
            <a:r>
              <a:rPr lang="en-US" sz="2800" dirty="0" smtClean="0"/>
              <a:t> </a:t>
            </a:r>
            <a:r>
              <a:rPr lang="sr-Cyrl-RS" sz="2800" dirty="0" smtClean="0"/>
              <a:t>формуле</a:t>
            </a:r>
            <a:endParaRPr lang="sr-Cyrl-CS" sz="2800" dirty="0" smtClean="0"/>
          </a:p>
          <a:p>
            <a:endParaRPr lang="en-US" sz="2800" dirty="0" smtClean="0"/>
          </a:p>
          <a:p>
            <a:endParaRPr lang="en-US" sz="28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sz="3200" dirty="0" smtClean="0"/>
              <a:t>Стадијуми бубрежне инсуфицијенције (упрошћена класификација)</a:t>
            </a:r>
            <a:endParaRPr lang="en-US" sz="3200" dirty="0"/>
          </a:p>
        </p:txBody>
      </p:sp>
      <p:graphicFrame>
        <p:nvGraphicFramePr>
          <p:cNvPr id="5" name="Group 4"/>
          <p:cNvGraphicFramePr>
            <a:graphicFrameLocks noGrp="1"/>
          </p:cNvGraphicFramePr>
          <p:nvPr/>
        </p:nvGraphicFramePr>
        <p:xfrm>
          <a:off x="611560" y="2924944"/>
          <a:ext cx="7992888" cy="3272790"/>
        </p:xfrm>
        <a:graphic>
          <a:graphicData uri="http://schemas.openxmlformats.org/drawingml/2006/table">
            <a:tbl>
              <a:tblPr/>
              <a:tblGrid>
                <a:gridCol w="4388252"/>
                <a:gridCol w="3604636"/>
              </a:tblGrid>
              <a:tr h="80391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Стадијум</a:t>
                      </a:r>
                      <a:endParaRPr kumimoji="1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sr-Cyrl-CS" sz="2400" b="1" dirty="0" smtClean="0"/>
                        <a:t>Кл Кр (</a:t>
                      </a:r>
                      <a:r>
                        <a:rPr lang="en-US" sz="2400" b="1" dirty="0" smtClean="0"/>
                        <a:t>ml/min</a:t>
                      </a:r>
                      <a:r>
                        <a:rPr lang="sr-Cyrl-CS" sz="2400" b="1" dirty="0" smtClean="0"/>
                        <a:t>)</a:t>
                      </a:r>
                      <a:endParaRPr kumimoji="1" lang="en-US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9213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Блага бубрежна инсуфицијенција</a:t>
                      </a:r>
                      <a:endParaRPr kumimoji="1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x-non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20-50</a:t>
                      </a:r>
                      <a:endParaRPr kumimoji="1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9213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Умерена бубрежна инсуфицијенција</a:t>
                      </a:r>
                      <a:endParaRPr kumimoji="1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10-20</a:t>
                      </a:r>
                      <a:endParaRPr kumimoji="1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9213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Тешка бубрежна инсуфицијенција</a:t>
                      </a:r>
                      <a:endParaRPr kumimoji="1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&lt; 10</a:t>
                      </a:r>
                      <a:endParaRPr kumimoji="1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sz="3200" dirty="0" smtClean="0"/>
              <a:t>Стадијуми бубрежне инсуфицијенције (</a:t>
            </a:r>
            <a:r>
              <a:rPr lang="en-US" sz="3200" i="1" dirty="0" smtClean="0"/>
              <a:t>KDIGO</a:t>
            </a:r>
            <a:r>
              <a:rPr lang="sr-Cyrl-RS" sz="3200" i="1" dirty="0" smtClean="0"/>
              <a:t> </a:t>
            </a:r>
            <a:r>
              <a:rPr lang="sr-Cyrl-RS" sz="3200" dirty="0" smtClean="0"/>
              <a:t>класификација)</a:t>
            </a:r>
            <a:endParaRPr lang="en-US" sz="3200" dirty="0"/>
          </a:p>
        </p:txBody>
      </p:sp>
      <p:graphicFrame>
        <p:nvGraphicFramePr>
          <p:cNvPr id="4" name="Group 4"/>
          <p:cNvGraphicFramePr>
            <a:graphicFrameLocks noGrp="1"/>
          </p:cNvGraphicFramePr>
          <p:nvPr/>
        </p:nvGraphicFramePr>
        <p:xfrm>
          <a:off x="395536" y="2346960"/>
          <a:ext cx="8496944" cy="4223062"/>
        </p:xfrm>
        <a:graphic>
          <a:graphicData uri="http://schemas.openxmlformats.org/drawingml/2006/table">
            <a:tbl>
              <a:tblPr/>
              <a:tblGrid>
                <a:gridCol w="1470625"/>
                <a:gridCol w="4902083"/>
                <a:gridCol w="2124236"/>
              </a:tblGrid>
              <a:tr h="86601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Стадијум</a:t>
                      </a:r>
                      <a:endParaRPr kumimoji="1" lang="en-US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Опис</a:t>
                      </a:r>
                      <a:endParaRPr kumimoji="1" lang="en-US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Брзина </a:t>
                      </a:r>
                      <a:r>
                        <a:rPr kumimoji="1" lang="sr-Cyrl-R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ГФ</a:t>
                      </a:r>
                      <a:r>
                        <a:rPr kumimoji="1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 </a:t>
                      </a:r>
                      <a:r>
                        <a:rPr kumimoji="1" lang="sr-Cyrl-C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(</a:t>
                      </a:r>
                      <a:r>
                        <a:rPr kumimoji="1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ml</a:t>
                      </a:r>
                      <a:r>
                        <a:rPr kumimoji="1" lang="sr-Cyrl-C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/</a:t>
                      </a:r>
                      <a:r>
                        <a:rPr kumimoji="1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min</a:t>
                      </a:r>
                      <a:r>
                        <a:rPr kumimoji="1" lang="sr-Cyrl-C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/1,73</a:t>
                      </a:r>
                      <a:r>
                        <a:rPr kumimoji="1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m</a:t>
                      </a:r>
                      <a:r>
                        <a:rPr kumimoji="1" lang="sr-Cyrl-CS" sz="2000" b="1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2</a:t>
                      </a:r>
                      <a:r>
                        <a:rPr kumimoji="1" lang="sr-Cyrl-C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)</a:t>
                      </a:r>
                      <a:endParaRPr kumimoji="1" lang="en-US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269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1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Оштећење бубрега уз нормалну или повећану брзину ГФ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≥</a:t>
                      </a: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 90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269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2</a:t>
                      </a:r>
                      <a:endParaRPr kumimoji="1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Оштећење бубрега уз благо смањену брзину ГФ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60-89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269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3</a:t>
                      </a:r>
                      <a:endParaRPr kumimoji="1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Умерно смањена брзина ГФ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30-59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269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4</a:t>
                      </a:r>
                      <a:endParaRPr kumimoji="1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Јако смањена брзина ГФ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15-29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269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5</a:t>
                      </a:r>
                      <a:endParaRPr kumimoji="1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Инсуфицијенција бубрега</a:t>
                      </a:r>
                      <a:r>
                        <a:rPr kumimoji="1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 </a:t>
                      </a:r>
                      <a:r>
                        <a:rPr kumimoji="1" lang="sr-Cyrl-R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(крајњи стадијум)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/>
                        </a:rPr>
                        <a:t>‹</a:t>
                      </a: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 15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</a:rPr>
                        <a:t>(или дијализа)</a:t>
                      </a:r>
                      <a:endParaRPr kumimoji="1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Утицај инсуфицијенције јетре на фармакокинетику лекова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Измене ФК зависе од: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2800" dirty="0" err="1" smtClean="0"/>
              <a:t>Карактеристика</a:t>
            </a:r>
            <a:r>
              <a:rPr lang="en-US" sz="2800" dirty="0" smtClean="0"/>
              <a:t> </a:t>
            </a:r>
            <a:r>
              <a:rPr lang="en-US" sz="2800" dirty="0" err="1" smtClean="0"/>
              <a:t>самог</a:t>
            </a:r>
            <a:r>
              <a:rPr lang="en-US" sz="2800" dirty="0" smtClean="0"/>
              <a:t> </a:t>
            </a:r>
            <a:r>
              <a:rPr lang="en-US" sz="2800" dirty="0" err="1" smtClean="0"/>
              <a:t>лека</a:t>
            </a:r>
            <a:r>
              <a:rPr lang="en-US" sz="2800" dirty="0" smtClean="0"/>
              <a:t>: </a:t>
            </a:r>
            <a:r>
              <a:rPr lang="en-US" sz="2800" dirty="0" err="1" smtClean="0"/>
              <a:t>висок</a:t>
            </a:r>
            <a:r>
              <a:rPr lang="en-US" sz="2800" dirty="0" smtClean="0"/>
              <a:t> </a:t>
            </a:r>
            <a:r>
              <a:rPr lang="en-US" sz="2800" dirty="0" err="1" smtClean="0"/>
              <a:t>или</a:t>
            </a:r>
            <a:r>
              <a:rPr lang="en-US" sz="2800" dirty="0" smtClean="0"/>
              <a:t> </a:t>
            </a:r>
            <a:r>
              <a:rPr lang="en-US" sz="2800" dirty="0" err="1" smtClean="0"/>
              <a:t>низак</a:t>
            </a:r>
            <a:r>
              <a:rPr lang="en-US" sz="2800" dirty="0" smtClean="0"/>
              <a:t> </a:t>
            </a:r>
            <a:r>
              <a:rPr lang="en-US" sz="2800" dirty="0" err="1" smtClean="0"/>
              <a:t>хепатични</a:t>
            </a:r>
            <a:r>
              <a:rPr lang="en-US" sz="2800" dirty="0" smtClean="0"/>
              <a:t> </a:t>
            </a:r>
            <a:r>
              <a:rPr lang="en-US" sz="2800" dirty="0" err="1" smtClean="0"/>
              <a:t>екстракциони</a:t>
            </a:r>
            <a:r>
              <a:rPr lang="en-US" sz="2800" dirty="0" smtClean="0"/>
              <a:t> </a:t>
            </a:r>
            <a:r>
              <a:rPr lang="en-US" sz="2800" dirty="0" err="1" smtClean="0"/>
              <a:t>однос</a:t>
            </a:r>
            <a:r>
              <a:rPr lang="en-US" sz="2800" dirty="0" smtClean="0"/>
              <a:t>, </a:t>
            </a:r>
            <a:r>
              <a:rPr lang="en-US" sz="2800" dirty="0" err="1" smtClean="0"/>
              <a:t>степен</a:t>
            </a:r>
            <a:r>
              <a:rPr lang="en-US" sz="2800" dirty="0" smtClean="0"/>
              <a:t> </a:t>
            </a:r>
            <a:r>
              <a:rPr lang="en-US" sz="2800" dirty="0" err="1" smtClean="0"/>
              <a:t>везивања</a:t>
            </a:r>
            <a:r>
              <a:rPr lang="en-US" sz="2800" dirty="0" smtClean="0"/>
              <a:t> </a:t>
            </a:r>
            <a:r>
              <a:rPr lang="en-US" sz="2800" dirty="0" err="1" smtClean="0"/>
              <a:t>за</a:t>
            </a:r>
            <a:r>
              <a:rPr lang="en-US" sz="2800" dirty="0" smtClean="0"/>
              <a:t> </a:t>
            </a:r>
            <a:r>
              <a:rPr lang="en-US" sz="2800" dirty="0" err="1" smtClean="0"/>
              <a:t>протеине</a:t>
            </a:r>
            <a:r>
              <a:rPr lang="en-US" sz="2800" dirty="0" smtClean="0"/>
              <a:t> </a:t>
            </a:r>
            <a:r>
              <a:rPr lang="en-US" sz="2800" dirty="0" err="1" smtClean="0"/>
              <a:t>плазме</a:t>
            </a:r>
            <a:endParaRPr lang="sr-Cyrl-RS" sz="2800" dirty="0" smtClean="0"/>
          </a:p>
          <a:p>
            <a:pPr marL="514350" indent="-514350">
              <a:buFont typeface="+mj-lt"/>
              <a:buAutoNum type="arabicPeriod"/>
            </a:pPr>
            <a:r>
              <a:rPr lang="sr-Cyrl-RS" sz="2800" dirty="0" smtClean="0"/>
              <a:t>Тежине инсуфицијенције јетре</a:t>
            </a:r>
            <a:endParaRPr lang="en-US" sz="2800" dirty="0" smtClean="0"/>
          </a:p>
          <a:p>
            <a:pPr marL="514350" indent="-514350"/>
            <a:r>
              <a:rPr lang="sr-Cyrl-RS" sz="2800" dirty="0" smtClean="0"/>
              <a:t>Инсуфицијенција јетре утиче и на друге органе одговорне за ФК лекова (плућа, црева, бубрези)</a:t>
            </a:r>
            <a:endParaRPr lang="en-US" sz="2800" dirty="0" smtClean="0"/>
          </a:p>
          <a:p>
            <a:pPr marL="514350" indent="-514350">
              <a:buFont typeface="+mj-lt"/>
              <a:buAutoNum type="arabicPeriod"/>
            </a:pPr>
            <a:endParaRPr 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Прилагођавање дозе лека код болесника са ХБИ</a:t>
            </a:r>
            <a:endParaRPr lang="en-US" dirty="0"/>
          </a:p>
        </p:txBody>
      </p:sp>
      <p:sp>
        <p:nvSpPr>
          <p:cNvPr id="9" name="Text Box 5"/>
          <p:cNvSpPr txBox="1">
            <a:spLocks noChangeArrowheads="1"/>
          </p:cNvSpPr>
          <p:nvPr/>
        </p:nvSpPr>
        <p:spPr bwMode="auto">
          <a:xfrm>
            <a:off x="1737792" y="2663899"/>
            <a:ext cx="541020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sr-Cyrl-CS" sz="2400" dirty="0" smtClean="0">
                <a:latin typeface="Times New Roman" pitchFamily="18" charset="0"/>
                <a:cs typeface="Times New Roman" pitchFamily="18" charset="0"/>
              </a:rPr>
              <a:t>             Кл Кр </a:t>
            </a:r>
            <a:r>
              <a:rPr lang="sr-Cyrl-CS" sz="2400" baseline="-25000" dirty="0">
                <a:latin typeface="Times New Roman" pitchFamily="18" charset="0"/>
                <a:cs typeface="Times New Roman" pitchFamily="18" charset="0"/>
              </a:rPr>
              <a:t>у инсуф.</a:t>
            </a:r>
            <a:r>
              <a:rPr lang="sr-Cyrl-CS" sz="2400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ml/min)</a:t>
            </a:r>
            <a:endParaRPr kumimoji="1" lang="sr-Cyrl-CS" sz="2400" baseline="-25000" dirty="0">
              <a:latin typeface="Times New Roman" pitchFamily="18" charset="0"/>
              <a:ea typeface="YUDutchR" charset="0"/>
              <a:cs typeface="Times New Roman" pitchFamily="18" charset="0"/>
            </a:endParaRPr>
          </a:p>
        </p:txBody>
      </p:sp>
      <p:sp>
        <p:nvSpPr>
          <p:cNvPr id="10" name="Text Box 6"/>
          <p:cNvSpPr txBox="1">
            <a:spLocks noChangeArrowheads="1"/>
          </p:cNvSpPr>
          <p:nvPr/>
        </p:nvSpPr>
        <p:spPr bwMode="auto">
          <a:xfrm>
            <a:off x="1787005" y="3168724"/>
            <a:ext cx="4675187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kumimoji="1" lang="en-US" sz="2400">
                <a:latin typeface="Times New Roman" pitchFamily="18" charset="0"/>
                <a:ea typeface="新細明體" pitchFamily="18" charset="-120"/>
                <a:cs typeface="Times New Roman" pitchFamily="18" charset="0"/>
              </a:rPr>
              <a:t>120</a:t>
            </a:r>
            <a:endParaRPr kumimoji="1" lang="sr-Cyrl-CS" sz="2400" baseline="30000">
              <a:latin typeface="Times New Roman" pitchFamily="18" charset="0"/>
              <a:ea typeface="新細明體" pitchFamily="18" charset="-120"/>
              <a:cs typeface="Times New Roman" pitchFamily="18" charset="0"/>
            </a:endParaRPr>
          </a:p>
        </p:txBody>
      </p:sp>
      <p:sp>
        <p:nvSpPr>
          <p:cNvPr id="11" name="Line 7"/>
          <p:cNvSpPr>
            <a:spLocks noChangeShapeType="1"/>
          </p:cNvSpPr>
          <p:nvPr/>
        </p:nvSpPr>
        <p:spPr bwMode="auto">
          <a:xfrm flipV="1">
            <a:off x="1988617" y="3094112"/>
            <a:ext cx="4473575" cy="30162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 wrap="none"/>
          <a:lstStyle/>
          <a:p>
            <a:endParaRPr lang="en-US"/>
          </a:p>
        </p:txBody>
      </p:sp>
      <p:sp>
        <p:nvSpPr>
          <p:cNvPr id="12" name="Text Box 8"/>
          <p:cNvSpPr txBox="1">
            <a:spLocks noChangeArrowheads="1"/>
          </p:cNvSpPr>
          <p:nvPr/>
        </p:nvSpPr>
        <p:spPr bwMode="auto">
          <a:xfrm>
            <a:off x="1051992" y="2894087"/>
            <a:ext cx="94932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kumimoji="1" lang="en-US" sz="2400" dirty="0">
                <a:latin typeface="Century Schoolbook" pitchFamily="18" charset="0"/>
                <a:ea typeface="YUDutchR" charset="0"/>
                <a:cs typeface="Times New Roman" pitchFamily="18" charset="0"/>
              </a:rPr>
              <a:t>К </a:t>
            </a:r>
            <a:r>
              <a:rPr kumimoji="1" lang="en-US" sz="2400" dirty="0">
                <a:latin typeface="Century Schoolbook" pitchFamily="18" charset="0"/>
                <a:ea typeface="YUDutchR" charset="0"/>
                <a:cs typeface="Tahoma" pitchFamily="34" charset="0"/>
              </a:rPr>
              <a:t>=</a:t>
            </a:r>
          </a:p>
        </p:txBody>
      </p:sp>
      <p:sp>
        <p:nvSpPr>
          <p:cNvPr id="13" name="Rectangle 7"/>
          <p:cNvSpPr>
            <a:spLocks noChangeArrowheads="1"/>
          </p:cNvSpPr>
          <p:nvPr/>
        </p:nvSpPr>
        <p:spPr bwMode="auto">
          <a:xfrm>
            <a:off x="899592" y="2636912"/>
            <a:ext cx="5715000" cy="1023937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4" name="Text Box 5"/>
          <p:cNvSpPr txBox="1">
            <a:spLocks noChangeArrowheads="1"/>
          </p:cNvSpPr>
          <p:nvPr/>
        </p:nvSpPr>
        <p:spPr bwMode="auto">
          <a:xfrm>
            <a:off x="1691680" y="4221088"/>
            <a:ext cx="2592288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D</a:t>
            </a:r>
            <a:r>
              <a:rPr lang="sr-Latn-RS" sz="2400" dirty="0" smtClean="0">
                <a:latin typeface="Times New Roman" pitchFamily="18" charset="0"/>
                <a:cs typeface="Times New Roman" pitchFamily="18" charset="0"/>
              </a:rPr>
              <a:t>* 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[F</a:t>
            </a:r>
            <a:r>
              <a:rPr lang="sr-Latn-RS" sz="2400" dirty="0" smtClean="0">
                <a:latin typeface="Times New Roman" pitchFamily="18" charset="0"/>
                <a:cs typeface="Times New Roman" pitchFamily="18" charset="0"/>
              </a:rPr>
              <a:t>*(K-1) + 1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]</a:t>
            </a:r>
            <a:endParaRPr kumimoji="1" lang="sr-Cyrl-CS" sz="2400" baseline="-25000" dirty="0">
              <a:latin typeface="Times New Roman" pitchFamily="18" charset="0"/>
              <a:ea typeface="YUDutchR" charset="0"/>
              <a:cs typeface="Times New Roman" pitchFamily="18" charset="0"/>
            </a:endParaRPr>
          </a:p>
        </p:txBody>
      </p:sp>
      <p:sp>
        <p:nvSpPr>
          <p:cNvPr id="17" name="Text Box 8"/>
          <p:cNvSpPr txBox="1">
            <a:spLocks noChangeArrowheads="1"/>
          </p:cNvSpPr>
          <p:nvPr/>
        </p:nvSpPr>
        <p:spPr bwMode="auto">
          <a:xfrm>
            <a:off x="1047800" y="4221088"/>
            <a:ext cx="762000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kumimoji="1" lang="en-US" sz="2400" dirty="0" smtClean="0">
                <a:latin typeface="Century Schoolbook" pitchFamily="18" charset="0"/>
                <a:ea typeface="YUDutchR" charset="0"/>
                <a:cs typeface="Times New Roman" pitchFamily="18" charset="0"/>
              </a:rPr>
              <a:t>D</a:t>
            </a:r>
            <a:r>
              <a:rPr kumimoji="1" lang="en-US" sz="2400" dirty="0" smtClean="0">
                <a:latin typeface="Century Schoolbook" pitchFamily="18" charset="0"/>
                <a:ea typeface="YUDutchR" charset="0"/>
                <a:cs typeface="Times New Roman" pitchFamily="18" charset="0"/>
              </a:rPr>
              <a:t>’</a:t>
            </a:r>
            <a:r>
              <a:rPr kumimoji="1" lang="en-US" sz="2400" dirty="0" smtClean="0">
                <a:latin typeface="Century Schoolbook" pitchFamily="18" charset="0"/>
                <a:ea typeface="YUDutchR" charset="0"/>
                <a:cs typeface="Times New Roman" pitchFamily="18" charset="0"/>
              </a:rPr>
              <a:t> </a:t>
            </a:r>
            <a:r>
              <a:rPr kumimoji="1" lang="en-US" sz="2400" dirty="0">
                <a:latin typeface="Century Schoolbook" pitchFamily="18" charset="0"/>
                <a:ea typeface="YUDutchR" charset="0"/>
                <a:cs typeface="Tahoma" pitchFamily="34" charset="0"/>
              </a:rPr>
              <a:t>=</a:t>
            </a:r>
          </a:p>
        </p:txBody>
      </p:sp>
      <p:sp>
        <p:nvSpPr>
          <p:cNvPr id="18" name="Rectangle 14"/>
          <p:cNvSpPr>
            <a:spLocks noChangeArrowheads="1"/>
          </p:cNvSpPr>
          <p:nvPr/>
        </p:nvSpPr>
        <p:spPr bwMode="auto">
          <a:xfrm>
            <a:off x="971600" y="3933056"/>
            <a:ext cx="3600400" cy="102393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19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760413" y="5301208"/>
            <a:ext cx="7772400" cy="125199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  <a:defRPr/>
            </a:pPr>
            <a:r>
              <a:rPr lang="en-US" sz="2000" kern="0" dirty="0" smtClean="0"/>
              <a:t>D’ - </a:t>
            </a:r>
            <a:r>
              <a:rPr lang="en-US" sz="2000" kern="0" dirty="0" err="1" smtClean="0"/>
              <a:t>потребна</a:t>
            </a:r>
            <a:r>
              <a:rPr lang="en-US" sz="2000" kern="0" dirty="0" smtClean="0"/>
              <a:t> </a:t>
            </a:r>
            <a:r>
              <a:rPr lang="en-US" sz="2000" kern="0" dirty="0" err="1" smtClean="0"/>
              <a:t>доза</a:t>
            </a:r>
            <a:r>
              <a:rPr lang="en-US" sz="2000" kern="0" dirty="0" smtClean="0"/>
              <a:t> </a:t>
            </a:r>
            <a:r>
              <a:rPr lang="en-US" sz="2000" kern="0" dirty="0" err="1" smtClean="0"/>
              <a:t>лека</a:t>
            </a:r>
            <a:r>
              <a:rPr lang="en-US" sz="2000" kern="0" dirty="0" smtClean="0"/>
              <a:t> </a:t>
            </a:r>
            <a:r>
              <a:rPr lang="en-US" sz="2000" kern="0" dirty="0" err="1" smtClean="0"/>
              <a:t>код</a:t>
            </a:r>
            <a:r>
              <a:rPr lang="en-US" sz="2000" kern="0" dirty="0" smtClean="0"/>
              <a:t> </a:t>
            </a:r>
            <a:r>
              <a:rPr lang="en-US" sz="2000" kern="0" dirty="0" err="1" smtClean="0"/>
              <a:t>бубрежне</a:t>
            </a:r>
            <a:r>
              <a:rPr lang="en-US" sz="2000" kern="0" dirty="0" smtClean="0"/>
              <a:t> </a:t>
            </a:r>
            <a:r>
              <a:rPr lang="en-US" sz="2000" kern="0" dirty="0" err="1" smtClean="0"/>
              <a:t>инсуфицијенције</a:t>
            </a:r>
            <a:r>
              <a:rPr lang="en-US" sz="2000" kern="0" dirty="0" smtClean="0"/>
              <a:t> </a:t>
            </a:r>
            <a:endParaRPr lang="en-US" sz="2000" kern="0" dirty="0" smtClean="0"/>
          </a:p>
          <a:p>
            <a:pPr marL="342900" lvl="0" indent="-342900" fontAlgn="base">
              <a:spcBef>
                <a:spcPct val="20000"/>
              </a:spcBef>
              <a:spcAft>
                <a:spcPct val="0"/>
              </a:spcAft>
              <a:buFontTx/>
              <a:buChar char="•"/>
              <a:defRPr/>
            </a:pP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D </a:t>
            </a: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– </a:t>
            </a:r>
            <a:r>
              <a:rPr lang="sr-Cyrl-RS" sz="2000" kern="0" dirty="0" smtClean="0">
                <a:latin typeface="+mj-lt"/>
              </a:rPr>
              <a:t>уобичајена доза лека код одраслог пацијента</a:t>
            </a: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  <a:p>
            <a:pPr marL="342900" marR="0" lvl="0" indent="-34290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Char char="•"/>
              <a:tabLst/>
              <a:defRPr/>
            </a:pP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F – </a:t>
            </a:r>
            <a:r>
              <a:rPr kumimoji="0" lang="en-US" sz="2000" b="0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фракција</a:t>
            </a: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 </a:t>
            </a:r>
            <a:r>
              <a:rPr kumimoji="0" lang="en-US" sz="2000" b="0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лека</a:t>
            </a: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 </a:t>
            </a:r>
            <a:r>
              <a:rPr kumimoji="0" lang="en-US" sz="2000" b="0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која</a:t>
            </a: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 </a:t>
            </a:r>
            <a:r>
              <a:rPr kumimoji="0" lang="en-US" sz="2000" b="0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се</a:t>
            </a: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 </a:t>
            </a:r>
            <a:r>
              <a:rPr kumimoji="0" lang="en-US" sz="2000" b="0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излучује</a:t>
            </a: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 </a:t>
            </a:r>
            <a:r>
              <a:rPr kumimoji="0" lang="en-US" sz="2000" b="0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путем</a:t>
            </a:r>
            <a:r>
              <a:rPr kumimoji="0" lang="en-US" sz="20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  </a:t>
            </a:r>
            <a:r>
              <a:rPr kumimoji="0" lang="en-US" sz="2000" b="0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n-ea"/>
                <a:cs typeface="+mn-cs"/>
              </a:rPr>
              <a:t>урина</a:t>
            </a: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Избор и дозирање лекова код болесника са ХБИ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/>
            <a:r>
              <a:rPr lang="sr-Cyrl-RS" sz="2800" dirty="0" smtClean="0"/>
              <a:t>Избегавати нефротоксичне лекове</a:t>
            </a:r>
          </a:p>
          <a:p>
            <a:pPr marL="457200" indent="-457200"/>
            <a:r>
              <a:rPr lang="sr-Cyrl-RS" sz="2800" dirty="0" smtClean="0"/>
              <a:t>По могућству, треба користити лекове са претежном елиминацијом преко јетре</a:t>
            </a:r>
          </a:p>
          <a:p>
            <a:pPr marL="457200" indent="-457200"/>
            <a:r>
              <a:rPr lang="sr-Cyrl-RS" sz="2800" dirty="0" smtClean="0"/>
              <a:t>Литература: таблице са израчунатим дозама лекова према категорији ХБИ</a:t>
            </a:r>
          </a:p>
          <a:p>
            <a:pPr marL="457200" indent="-457200"/>
            <a:r>
              <a:rPr lang="sr-Cyrl-RS" sz="2800" dirty="0" smtClean="0"/>
              <a:t>Клинички мониторинг и </a:t>
            </a:r>
            <a:r>
              <a:rPr lang="en-US" sz="2800" i="1" dirty="0" smtClean="0"/>
              <a:t>TDM </a:t>
            </a:r>
            <a:r>
              <a:rPr lang="en-US" sz="2800" dirty="0" smtClean="0"/>
              <a:t>(</a:t>
            </a:r>
            <a:r>
              <a:rPr lang="sr-Cyrl-RS" sz="2800" dirty="0" smtClean="0"/>
              <a:t>увек где је доступан</a:t>
            </a:r>
            <a:r>
              <a:rPr lang="en-US" sz="2800" dirty="0" smtClean="0"/>
              <a:t>)</a:t>
            </a:r>
            <a:endParaRPr lang="sr-Cyrl-RS" sz="2800" dirty="0" smtClean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Прилагођавање дозе лека код болесника са ХБИ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sr-Cyrl-RS" sz="2800" dirty="0" smtClean="0"/>
              <a:t>Смањењем дозе:</a:t>
            </a:r>
          </a:p>
          <a:p>
            <a:pPr lvl="1"/>
            <a:r>
              <a:rPr lang="sr-Cyrl-RS" sz="2400" dirty="0" smtClean="0"/>
              <a:t>добра страна је константна концентрација лека</a:t>
            </a:r>
          </a:p>
          <a:p>
            <a:pPr lvl="1"/>
            <a:r>
              <a:rPr lang="sr-Cyrl-RS" sz="2400" dirty="0" smtClean="0"/>
              <a:t>лоша страна је већи ризик од токсичних ефеката</a:t>
            </a:r>
          </a:p>
          <a:p>
            <a:pPr marL="457200" indent="-457200">
              <a:buFont typeface="+mj-lt"/>
              <a:buAutoNum type="arabicPeriod"/>
            </a:pPr>
            <a:r>
              <a:rPr lang="sr-Cyrl-RS" sz="2800" dirty="0" smtClean="0"/>
              <a:t>Продужењем дозног интервала:</a:t>
            </a:r>
          </a:p>
          <a:p>
            <a:pPr lvl="1"/>
            <a:r>
              <a:rPr lang="sr-Cyrl-RS" sz="2400" dirty="0" smtClean="0"/>
              <a:t>добра страна је нижи ризик од токсичних дејстава</a:t>
            </a:r>
          </a:p>
          <a:p>
            <a:pPr lvl="1"/>
            <a:r>
              <a:rPr lang="sr-Cyrl-RS" sz="2400" dirty="0" smtClean="0"/>
              <a:t>лоша страна је могућност субдозирања, посебно при крају дозног интервала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sz="2800" dirty="0" smtClean="0"/>
              <a:t>Оба поменута поступка</a:t>
            </a:r>
            <a:endParaRPr lang="en-US" sz="28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sz="3000" dirty="0" smtClean="0"/>
              <a:t>Дозирање лекова код болесника на дијализи и након трансплантације</a:t>
            </a:r>
            <a:r>
              <a:rPr lang="en-US" sz="3000" dirty="0" smtClean="0"/>
              <a:t> </a:t>
            </a:r>
            <a:r>
              <a:rPr lang="sr-Cyrl-RS" sz="3000" dirty="0" smtClean="0"/>
              <a:t>бубрега</a:t>
            </a:r>
            <a:endParaRPr lang="en-US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Лекове са значајним реналним клиренсом треба примењивати након хемодијализе, односно након континуираног циклуса перитонеалне дијализе</a:t>
            </a:r>
          </a:p>
          <a:p>
            <a:r>
              <a:rPr lang="sr-Cyrl-RS" sz="2400" dirty="0" smtClean="0"/>
              <a:t>Код континуираних поступака дијализе дозирање прилагодити као код пацијента са брзином ГФ мањом од </a:t>
            </a:r>
            <a:r>
              <a:rPr lang="en-US" sz="2400" dirty="0" smtClean="0"/>
              <a:t>1</a:t>
            </a:r>
            <a:r>
              <a:rPr lang="sr-Cyrl-RS" sz="2400" dirty="0" smtClean="0"/>
              <a:t>0</a:t>
            </a:r>
            <a:r>
              <a:rPr lang="en-US" sz="2400" dirty="0" smtClean="0"/>
              <a:t> </a:t>
            </a:r>
            <a:r>
              <a:rPr lang="en-US" sz="2400" i="1" dirty="0" smtClean="0"/>
              <a:t>ml/min</a:t>
            </a:r>
            <a:r>
              <a:rPr lang="sr-Cyrl-RS" sz="2400" i="1" dirty="0" smtClean="0"/>
              <a:t>/</a:t>
            </a:r>
            <a:r>
              <a:rPr lang="en-US" sz="2400" i="1" dirty="0" smtClean="0"/>
              <a:t> 1</a:t>
            </a:r>
            <a:r>
              <a:rPr lang="sr-Cyrl-RS" sz="2400" i="1" dirty="0" smtClean="0"/>
              <a:t>,</a:t>
            </a:r>
            <a:r>
              <a:rPr lang="en-US" sz="2400" i="1" dirty="0" smtClean="0"/>
              <a:t>73 m</a:t>
            </a:r>
            <a:r>
              <a:rPr lang="en-US" sz="2400" i="1" baseline="30000" dirty="0" smtClean="0"/>
              <a:t>2</a:t>
            </a:r>
            <a:r>
              <a:rPr lang="sr-Cyrl-RS" sz="2400" dirty="0" smtClean="0"/>
              <a:t> </a:t>
            </a:r>
            <a:r>
              <a:rPr lang="en-US" sz="2400" dirty="0" smtClean="0"/>
              <a:t>(</a:t>
            </a:r>
            <a:r>
              <a:rPr lang="sr-Cyrl-RS" sz="2400" dirty="0" smtClean="0"/>
              <a:t>КлКр=</a:t>
            </a:r>
            <a:r>
              <a:rPr lang="en-US" sz="2400" dirty="0" smtClean="0"/>
              <a:t>10-20 </a:t>
            </a:r>
            <a:r>
              <a:rPr lang="en-US" sz="2400" i="1" dirty="0" smtClean="0"/>
              <a:t>ml/min</a:t>
            </a:r>
            <a:r>
              <a:rPr lang="sr-Cyrl-RS" sz="2400" i="1" dirty="0" smtClean="0"/>
              <a:t>/</a:t>
            </a:r>
            <a:r>
              <a:rPr lang="en-US" sz="2400" dirty="0" smtClean="0"/>
              <a:t> </a:t>
            </a:r>
            <a:r>
              <a:rPr lang="en-US" sz="2400" i="1" dirty="0" smtClean="0"/>
              <a:t>1</a:t>
            </a:r>
            <a:r>
              <a:rPr lang="sr-Cyrl-RS" sz="2400" i="1" dirty="0" smtClean="0"/>
              <a:t>,</a:t>
            </a:r>
            <a:r>
              <a:rPr lang="en-US" sz="2400" i="1" dirty="0" smtClean="0"/>
              <a:t>73 m</a:t>
            </a:r>
            <a:r>
              <a:rPr lang="en-US" sz="2400" i="1" baseline="30000" dirty="0" smtClean="0"/>
              <a:t>2</a:t>
            </a:r>
            <a:r>
              <a:rPr lang="sr-Cyrl-RS" sz="2400" dirty="0" smtClean="0"/>
              <a:t>)</a:t>
            </a:r>
            <a:endParaRPr lang="en-US" sz="2400" dirty="0" smtClean="0"/>
          </a:p>
          <a:p>
            <a:r>
              <a:rPr lang="sr-Cyrl-RS" sz="2400" dirty="0" smtClean="0"/>
              <a:t>Пацијенти са трансплантираним бубрегом обично имају бубрежну функцију у стадијуму 2-4 по </a:t>
            </a:r>
            <a:r>
              <a:rPr lang="en-US" sz="2400" i="1" dirty="0" smtClean="0"/>
              <a:t>KDIGO</a:t>
            </a:r>
            <a:r>
              <a:rPr lang="sr-Cyrl-RS" sz="2400" dirty="0" smtClean="0"/>
              <a:t> класификацији</a:t>
            </a:r>
          </a:p>
          <a:p>
            <a:r>
              <a:rPr lang="sr-Cyrl-RS" sz="2400" dirty="0" smtClean="0"/>
              <a:t>Код таквих болесника водити избегавати лекова који могу ступити у интеракције са имуносупресивима</a:t>
            </a:r>
            <a:endParaRPr lang="en-US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Измене апсорпције лекова код инсуфицијенције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Конгестивна гастроентеропатија и крварење из варикозитета услед  развоја порто-кавалних анастомоза код цирозе јетре са портном хипертензијом</a:t>
            </a:r>
          </a:p>
          <a:p>
            <a:r>
              <a:rPr lang="sr-Cyrl-RS" sz="2800" dirty="0" smtClean="0"/>
              <a:t>Чести су мучнина и повећање</a:t>
            </a:r>
          </a:p>
          <a:p>
            <a:r>
              <a:rPr lang="sr-Cyrl-RS" sz="2800" dirty="0" smtClean="0"/>
              <a:t>Промена регионалне </a:t>
            </a:r>
            <a:r>
              <a:rPr lang="sr-Cyrl-RS" sz="2800" i="1" dirty="0" smtClean="0"/>
              <a:t>рН</a:t>
            </a:r>
            <a:r>
              <a:rPr lang="sr-Cyrl-RS" sz="2800" dirty="0" smtClean="0"/>
              <a:t> вредности у желуцу због ослабљеног метаболизма хистамина </a:t>
            </a:r>
          </a:p>
          <a:p>
            <a:r>
              <a:rPr lang="sr-Cyrl-RS" sz="2800" dirty="0" smtClean="0"/>
              <a:t>Нпр. карведилол (почетна доза)</a:t>
            </a:r>
            <a:endParaRPr lang="en-US" sz="2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Измене дистрибуције лекова код инсуфицијенције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Хипоалбуминемија, асцитес и едеми доводе до повећања Вд хидросолубилних лекова</a:t>
            </a:r>
          </a:p>
          <a:p>
            <a:r>
              <a:rPr lang="sr-Cyrl-RS" sz="2800" dirty="0" smtClean="0"/>
              <a:t>Посебно су захваћени лекови који се у високом степену везују за протеине плазме</a:t>
            </a:r>
            <a:endParaRPr lang="en-US" sz="28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Измене метаболизма лекова код инсуфицијенције јетре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sz="2800" dirty="0" smtClean="0"/>
              <a:t>Најизраженије и најзначајније промене</a:t>
            </a:r>
            <a:r>
              <a:rPr lang="sr-Cyrl-RS" sz="2800" dirty="0" smtClean="0"/>
              <a:t> у овој фази судбине лекова због: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sz="2800" dirty="0" smtClean="0"/>
              <a:t>Смањеног протока крви кроз јетру (цироза)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sz="2800" dirty="0" smtClean="0"/>
              <a:t>Смањене активности ензима биотрансформације (акутна болест)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sz="2800" dirty="0" smtClean="0"/>
              <a:t>Смањеног везивања лекова за протеине плазме</a:t>
            </a:r>
          </a:p>
          <a:p>
            <a:pPr marL="514350" indent="-514350"/>
            <a:r>
              <a:rPr lang="sr-Cyrl-RS" sz="2800" dirty="0" smtClean="0"/>
              <a:t>Изоловано или удружено (потенцирајући синергизам) </a:t>
            </a:r>
            <a:endParaRPr lang="en-US" sz="28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Хепатични клиренс лекова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err="1" smtClean="0"/>
              <a:t>Cl</a:t>
            </a:r>
            <a:r>
              <a:rPr lang="sr-Cyrl-RS" sz="2800" baseline="-25000" dirty="0" smtClean="0"/>
              <a:t>јетре</a:t>
            </a:r>
            <a:r>
              <a:rPr lang="en-US" sz="2800" dirty="0" smtClean="0"/>
              <a:t> = Q x E</a:t>
            </a:r>
            <a:r>
              <a:rPr lang="sr-Cyrl-RS" sz="2800" dirty="0" smtClean="0"/>
              <a:t>  </a:t>
            </a:r>
            <a:endParaRPr lang="en-US" sz="2800" dirty="0" smtClean="0"/>
          </a:p>
          <a:p>
            <a:r>
              <a:rPr lang="sr-Cyrl-RS" sz="2800" dirty="0" smtClean="0"/>
              <a:t>Е =  </a:t>
            </a:r>
            <a:r>
              <a:rPr lang="en-US" sz="2800" dirty="0" smtClean="0"/>
              <a:t>f</a:t>
            </a:r>
            <a:r>
              <a:rPr lang="en-US" sz="2800" baseline="-25000" dirty="0" smtClean="0"/>
              <a:t>ub</a:t>
            </a:r>
            <a:r>
              <a:rPr lang="en-US" sz="2800" dirty="0" smtClean="0"/>
              <a:t> x Cl</a:t>
            </a:r>
            <a:r>
              <a:rPr lang="en-US" sz="2800" baseline="-25000" dirty="0" smtClean="0"/>
              <a:t>intr</a:t>
            </a:r>
            <a:r>
              <a:rPr lang="en-US" sz="2800" dirty="0" smtClean="0"/>
              <a:t> / [Q+(f</a:t>
            </a:r>
            <a:r>
              <a:rPr lang="en-US" sz="2800" baseline="-25000" dirty="0" smtClean="0"/>
              <a:t>ub</a:t>
            </a:r>
            <a:r>
              <a:rPr lang="en-US" sz="2800" dirty="0" smtClean="0"/>
              <a:t> x Cl</a:t>
            </a:r>
            <a:r>
              <a:rPr lang="en-US" sz="2800" baseline="-25000" dirty="0" smtClean="0"/>
              <a:t>intr</a:t>
            </a:r>
            <a:r>
              <a:rPr lang="en-US" sz="2800" dirty="0" smtClean="0"/>
              <a:t>)]</a:t>
            </a:r>
          </a:p>
          <a:p>
            <a:endParaRPr lang="en-US" b="1" dirty="0" smtClean="0"/>
          </a:p>
          <a:p>
            <a:r>
              <a:rPr lang="en-US" b="1" dirty="0" err="1" smtClean="0"/>
              <a:t>Cl</a:t>
            </a:r>
            <a:r>
              <a:rPr lang="sr-Cyrl-RS" b="1" baseline="-25000" dirty="0" smtClean="0"/>
              <a:t>јетре</a:t>
            </a:r>
            <a:r>
              <a:rPr lang="en-US" b="1" dirty="0" smtClean="0"/>
              <a:t> = [Q x (f</a:t>
            </a:r>
            <a:r>
              <a:rPr lang="en-US" b="1" baseline="-25000" dirty="0" smtClean="0"/>
              <a:t>ub</a:t>
            </a:r>
            <a:r>
              <a:rPr lang="en-US" b="1" dirty="0" smtClean="0"/>
              <a:t> x Cl</a:t>
            </a:r>
            <a:r>
              <a:rPr lang="en-US" b="1" baseline="-25000" dirty="0" smtClean="0"/>
              <a:t>intr</a:t>
            </a:r>
            <a:r>
              <a:rPr lang="en-US" b="1" dirty="0" smtClean="0"/>
              <a:t>)]/[Q +(f</a:t>
            </a:r>
            <a:r>
              <a:rPr lang="en-US" b="1" baseline="-25000" dirty="0" smtClean="0"/>
              <a:t>ub</a:t>
            </a:r>
            <a:r>
              <a:rPr lang="en-US" b="1" dirty="0" smtClean="0"/>
              <a:t> x Cl</a:t>
            </a:r>
            <a:r>
              <a:rPr lang="en-US" b="1" baseline="-25000" dirty="0" smtClean="0"/>
              <a:t>intr</a:t>
            </a:r>
            <a:r>
              <a:rPr lang="en-US" b="1" dirty="0" smtClean="0"/>
              <a:t>)]</a:t>
            </a:r>
          </a:p>
          <a:p>
            <a:endParaRPr lang="en-US" sz="2000" dirty="0" smtClean="0"/>
          </a:p>
          <a:p>
            <a:r>
              <a:rPr lang="en-US" sz="2000" dirty="0" err="1" smtClean="0"/>
              <a:t>Cl</a:t>
            </a:r>
            <a:r>
              <a:rPr lang="en-US" sz="2000" dirty="0" smtClean="0"/>
              <a:t>- </a:t>
            </a:r>
            <a:r>
              <a:rPr lang="sr-Cyrl-RS" sz="2000" dirty="0" smtClean="0"/>
              <a:t>клиренс; </a:t>
            </a:r>
            <a:r>
              <a:rPr lang="en-US" sz="2000" dirty="0" smtClean="0"/>
              <a:t>Q</a:t>
            </a:r>
            <a:r>
              <a:rPr lang="sr-Cyrl-RS" sz="2000" dirty="0" smtClean="0"/>
              <a:t>-проток крви, Е- екстракциони однос (</a:t>
            </a:r>
            <a:r>
              <a:rPr lang="en-US" sz="2000" dirty="0" smtClean="0"/>
              <a:t>C</a:t>
            </a:r>
            <a:r>
              <a:rPr lang="sr-Cyrl-RS" sz="2000" baseline="-25000" dirty="0" smtClean="0"/>
              <a:t>улаз</a:t>
            </a:r>
            <a:r>
              <a:rPr lang="en-US" sz="2000" dirty="0" smtClean="0"/>
              <a:t>- C</a:t>
            </a:r>
            <a:r>
              <a:rPr lang="sr-Cyrl-RS" sz="2000" baseline="-25000" dirty="0" smtClean="0"/>
              <a:t>излаз</a:t>
            </a:r>
            <a:r>
              <a:rPr lang="en-US" sz="2000" dirty="0" smtClean="0"/>
              <a:t> /</a:t>
            </a:r>
            <a:r>
              <a:rPr lang="sr-Cyrl-RS" sz="2000" dirty="0" smtClean="0"/>
              <a:t> </a:t>
            </a:r>
            <a:r>
              <a:rPr lang="en-US" sz="2000" dirty="0" smtClean="0"/>
              <a:t>C</a:t>
            </a:r>
            <a:r>
              <a:rPr lang="sr-Cyrl-RS" sz="2000" baseline="-25000" dirty="0" smtClean="0"/>
              <a:t>улаз</a:t>
            </a:r>
            <a:r>
              <a:rPr lang="en-US" sz="2000" dirty="0" smtClean="0"/>
              <a:t>)</a:t>
            </a:r>
            <a:endParaRPr lang="sr-Cyrl-RS" sz="2000" dirty="0" smtClean="0"/>
          </a:p>
          <a:p>
            <a:r>
              <a:rPr lang="en-US" sz="2000" dirty="0" smtClean="0"/>
              <a:t>f</a:t>
            </a:r>
            <a:r>
              <a:rPr lang="en-US" sz="2000" baseline="-25000" dirty="0" smtClean="0"/>
              <a:t>ub </a:t>
            </a:r>
            <a:r>
              <a:rPr lang="sr-Cyrl-RS" sz="2000" dirty="0" smtClean="0"/>
              <a:t>– слободна (невезана</a:t>
            </a:r>
            <a:r>
              <a:rPr lang="en-US" sz="2000" dirty="0" smtClean="0"/>
              <a:t> </a:t>
            </a:r>
            <a:r>
              <a:rPr lang="sr-Cyrl-RS" sz="2000" dirty="0" smtClean="0"/>
              <a:t>за протеине) фракција лека</a:t>
            </a:r>
          </a:p>
          <a:p>
            <a:r>
              <a:rPr lang="en-US" sz="2000" dirty="0" smtClean="0"/>
              <a:t>Cl</a:t>
            </a:r>
            <a:r>
              <a:rPr lang="en-US" sz="2000" baseline="-25000" dirty="0" smtClean="0"/>
              <a:t>intr </a:t>
            </a:r>
            <a:r>
              <a:rPr lang="sr-Cyrl-RS" sz="2000" dirty="0" smtClean="0"/>
              <a:t>-унутрашњи клиренс лека у јетри</a:t>
            </a:r>
          </a:p>
          <a:p>
            <a:pPr>
              <a:buNone/>
            </a:pPr>
            <a:endParaRPr lang="sr-Cyrl-RS" sz="2800" baseline="-25000" dirty="0" smtClean="0"/>
          </a:p>
          <a:p>
            <a:endParaRPr lang="sr-Cyrl-RS" sz="2800" dirty="0" smtClean="0"/>
          </a:p>
          <a:p>
            <a:endParaRPr lang="en-US" sz="28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Хепатични клиренс лекова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435280" cy="4525962"/>
          </a:xfrm>
        </p:spPr>
        <p:txBody>
          <a:bodyPr/>
          <a:lstStyle/>
          <a:p>
            <a:r>
              <a:rPr lang="sr-Cyrl-RS" sz="2800" dirty="0" smtClean="0"/>
              <a:t>Када је </a:t>
            </a:r>
            <a:r>
              <a:rPr lang="en-US" sz="2800" b="1" dirty="0" smtClean="0"/>
              <a:t>f</a:t>
            </a:r>
            <a:r>
              <a:rPr lang="en-US" sz="2800" b="1" baseline="-25000" dirty="0" smtClean="0"/>
              <a:t>ub</a:t>
            </a:r>
            <a:r>
              <a:rPr lang="en-US" sz="2800" b="1" dirty="0" smtClean="0"/>
              <a:t> x Cl</a:t>
            </a:r>
            <a:r>
              <a:rPr lang="en-US" sz="2800" b="1" baseline="-25000" dirty="0" smtClean="0"/>
              <a:t>intr </a:t>
            </a:r>
            <a:r>
              <a:rPr lang="en-US" sz="2800" b="1" dirty="0" smtClean="0"/>
              <a:t>&gt;&gt;&gt; Q</a:t>
            </a:r>
            <a:r>
              <a:rPr lang="en-US" sz="2800" dirty="0" smtClean="0"/>
              <a:t>,</a:t>
            </a:r>
            <a:r>
              <a:rPr lang="sr-Cyrl-RS" sz="2800" dirty="0" smtClean="0"/>
              <a:t> тада је </a:t>
            </a:r>
            <a:r>
              <a:rPr lang="en-US" sz="2800" b="1" dirty="0" err="1" smtClean="0"/>
              <a:t>Cl</a:t>
            </a:r>
            <a:r>
              <a:rPr lang="sr-Cyrl-RS" sz="2800" b="1" baseline="-25000" dirty="0" smtClean="0"/>
              <a:t>јетре</a:t>
            </a:r>
            <a:r>
              <a:rPr lang="en-US" sz="2800" b="1" dirty="0" smtClean="0"/>
              <a:t> ≈ Q</a:t>
            </a:r>
            <a:r>
              <a:rPr lang="sr-Cyrl-RS" sz="2800" dirty="0" smtClean="0"/>
              <a:t> </a:t>
            </a:r>
          </a:p>
          <a:p>
            <a:r>
              <a:rPr lang="sr-Cyrl-RS" sz="2800" dirty="0" smtClean="0"/>
              <a:t>За такве лекове кажемо да имају</a:t>
            </a:r>
            <a:r>
              <a:rPr lang="sr-Cyrl-RS" sz="2800" b="1" dirty="0" smtClean="0"/>
              <a:t> </a:t>
            </a:r>
            <a:r>
              <a:rPr lang="sr-Cyrl-RS" sz="2800" dirty="0" smtClean="0"/>
              <a:t>висок степен биоразградње у јетри, тј. да се у значајном степену метаболишу у јетри приликом првог проласка (енгл. </a:t>
            </a:r>
            <a:r>
              <a:rPr lang="en-US" sz="2800" i="1" dirty="0" smtClean="0"/>
              <a:t>High Extraction Drugs</a:t>
            </a:r>
            <a:r>
              <a:rPr lang="en-US" sz="2800" dirty="0" smtClean="0"/>
              <a:t>)</a:t>
            </a:r>
            <a:endParaRPr lang="sr-Cyrl-RS" sz="2800" dirty="0" smtClean="0"/>
          </a:p>
          <a:p>
            <a:r>
              <a:rPr lang="en-US" sz="2800" i="1" dirty="0" smtClean="0"/>
              <a:t>HED</a:t>
            </a:r>
            <a:r>
              <a:rPr lang="en-US" sz="2800" dirty="0" smtClean="0"/>
              <a:t>: E</a:t>
            </a:r>
            <a:r>
              <a:rPr lang="sr-Cyrl-RS" sz="2800" dirty="0" smtClean="0"/>
              <a:t> </a:t>
            </a:r>
            <a:r>
              <a:rPr lang="en-US" sz="2800" dirty="0" smtClean="0"/>
              <a:t>&gt;</a:t>
            </a:r>
            <a:r>
              <a:rPr lang="sr-Cyrl-RS" sz="2800" dirty="0" smtClean="0"/>
              <a:t> </a:t>
            </a:r>
            <a:r>
              <a:rPr lang="en-US" sz="2800" dirty="0" smtClean="0"/>
              <a:t>0,7</a:t>
            </a:r>
            <a:endParaRPr lang="sr-Cyrl-RS" sz="2800" dirty="0" smtClean="0"/>
          </a:p>
          <a:p>
            <a:r>
              <a:rPr lang="sr-Cyrl-RS" sz="2800" dirty="0" smtClean="0"/>
              <a:t>Мала биоискористљивост ових лекова </a:t>
            </a:r>
          </a:p>
          <a:p>
            <a:r>
              <a:rPr lang="sr-Cyrl-RS" sz="2800" dirty="0" smtClean="0"/>
              <a:t>Њихов метаболизам је превасходно функција протока крви кроз јетру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Хепатични клиренс лекова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507288" cy="4525962"/>
          </a:xfrm>
        </p:spPr>
        <p:txBody>
          <a:bodyPr/>
          <a:lstStyle/>
          <a:p>
            <a:r>
              <a:rPr lang="sr-Cyrl-RS" sz="2800" dirty="0" smtClean="0"/>
              <a:t>Када је </a:t>
            </a:r>
            <a:r>
              <a:rPr lang="en-US" sz="2800" b="1" dirty="0" err="1" smtClean="0"/>
              <a:t>f</a:t>
            </a:r>
            <a:r>
              <a:rPr lang="en-US" sz="2800" b="1" baseline="-25000" dirty="0" err="1" smtClean="0"/>
              <a:t>ub</a:t>
            </a:r>
            <a:r>
              <a:rPr lang="en-US" sz="2800" b="1" dirty="0" err="1" smtClean="0"/>
              <a:t>xCl</a:t>
            </a:r>
            <a:r>
              <a:rPr lang="en-US" sz="2800" b="1" baseline="-25000" dirty="0" err="1" smtClean="0"/>
              <a:t>intr</a:t>
            </a:r>
            <a:r>
              <a:rPr lang="en-US" sz="2800" b="1" baseline="-25000" dirty="0" smtClean="0"/>
              <a:t> </a:t>
            </a:r>
            <a:r>
              <a:rPr lang="en-US" sz="2800" b="1" dirty="0" smtClean="0"/>
              <a:t>&lt;&lt;&lt; Q</a:t>
            </a:r>
            <a:r>
              <a:rPr lang="en-US" sz="2800" dirty="0" smtClean="0"/>
              <a:t>,</a:t>
            </a:r>
            <a:r>
              <a:rPr lang="sr-Cyrl-RS" sz="2800" dirty="0" smtClean="0"/>
              <a:t> тада је </a:t>
            </a:r>
            <a:r>
              <a:rPr lang="en-US" sz="2800" b="1" dirty="0" err="1" smtClean="0"/>
              <a:t>Cl</a:t>
            </a:r>
            <a:r>
              <a:rPr lang="sr-Cyrl-RS" sz="2800" b="1" baseline="-25000" dirty="0" smtClean="0"/>
              <a:t>јетре</a:t>
            </a:r>
            <a:r>
              <a:rPr lang="en-US" sz="2800" b="1" dirty="0" smtClean="0"/>
              <a:t> ≈ f</a:t>
            </a:r>
            <a:r>
              <a:rPr lang="en-US" sz="2800" b="1" baseline="-25000" dirty="0" smtClean="0"/>
              <a:t>ub </a:t>
            </a:r>
            <a:r>
              <a:rPr lang="en-US" sz="2800" b="1" dirty="0" smtClean="0"/>
              <a:t>x Cl</a:t>
            </a:r>
            <a:r>
              <a:rPr lang="en-US" sz="2800" b="1" baseline="-25000" dirty="0" smtClean="0"/>
              <a:t>intr</a:t>
            </a:r>
            <a:r>
              <a:rPr lang="en-US" sz="2800" b="1" dirty="0" smtClean="0"/>
              <a:t> </a:t>
            </a:r>
            <a:endParaRPr lang="sr-Cyrl-RS" sz="2800" dirty="0" smtClean="0"/>
          </a:p>
          <a:p>
            <a:r>
              <a:rPr lang="it-IT" sz="2800" dirty="0" smtClean="0"/>
              <a:t>Хепатични клиренс </a:t>
            </a:r>
            <a:r>
              <a:rPr lang="sr-Cyrl-RS" sz="2800" dirty="0" smtClean="0"/>
              <a:t>ових </a:t>
            </a:r>
            <a:r>
              <a:rPr lang="it-IT" sz="2800" dirty="0" smtClean="0"/>
              <a:t>лекова не зависи од промена протока крви кроз орган, већ је у највећој мери функција активности ензима биотрансформације</a:t>
            </a:r>
            <a:endParaRPr lang="sr-Cyrl-RS" sz="2800" dirty="0" smtClean="0"/>
          </a:p>
          <a:p>
            <a:r>
              <a:rPr lang="sr-Cyrl-RS" sz="2800" dirty="0" smtClean="0"/>
              <a:t>Ови лекови имају мали екстракциони однос за јетру (енгл. </a:t>
            </a:r>
            <a:r>
              <a:rPr lang="en-US" sz="2800" i="1" dirty="0" smtClean="0"/>
              <a:t>Low Extraction Drugs</a:t>
            </a:r>
            <a:r>
              <a:rPr lang="sr-Cyrl-RS" sz="2800" dirty="0" smtClean="0"/>
              <a:t>)</a:t>
            </a:r>
            <a:endParaRPr lang="en-US" sz="2800" dirty="0" smtClean="0"/>
          </a:p>
          <a:p>
            <a:r>
              <a:rPr lang="en-US" sz="2800" i="1" dirty="0" smtClean="0"/>
              <a:t>LED</a:t>
            </a:r>
            <a:r>
              <a:rPr lang="en-US" sz="2800" dirty="0" smtClean="0"/>
              <a:t>: E</a:t>
            </a:r>
            <a:r>
              <a:rPr lang="sr-Cyrl-RS" sz="2800" dirty="0" smtClean="0"/>
              <a:t> </a:t>
            </a:r>
            <a:r>
              <a:rPr lang="en-US" sz="2800" dirty="0" smtClean="0"/>
              <a:t>&lt;</a:t>
            </a:r>
            <a:r>
              <a:rPr lang="sr-Cyrl-RS" sz="2800" dirty="0" smtClean="0"/>
              <a:t> </a:t>
            </a:r>
            <a:r>
              <a:rPr lang="en-US" sz="2800" dirty="0" smtClean="0"/>
              <a:t>0,3</a:t>
            </a:r>
            <a:endParaRPr lang="en-US" sz="2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2_Default Design">
  <a:themeElements>
    <a:clrScheme name="2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2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2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15398</TotalTime>
  <Words>1736</Words>
  <Application>Microsoft Office PowerPoint</Application>
  <PresentationFormat>On-screen Show (4:3)</PresentationFormat>
  <Paragraphs>208</Paragraphs>
  <Slides>33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33</vt:i4>
      </vt:variant>
    </vt:vector>
  </HeadingPairs>
  <TitlesOfParts>
    <vt:vector size="34" baseType="lpstr">
      <vt:lpstr>2_Default Design</vt:lpstr>
      <vt:lpstr>Интегрисане акaдемске студије фармације Фармакокинетика – Д9 Предавање – 14. наставна недеља, Модул 3</vt:lpstr>
      <vt:lpstr>Инсуфицијенција јетре и фармакокинетика лекова</vt:lpstr>
      <vt:lpstr>Утицај инсуфицијенције јетре на фармакокинетику лекова</vt:lpstr>
      <vt:lpstr>Измене апсорпције лекова код инсуфицијенције јетре</vt:lpstr>
      <vt:lpstr>Измене дистрибуције лекова код инсуфицијенције јетре</vt:lpstr>
      <vt:lpstr>Измене метаболизма лекова код инсуфицијенције јетре</vt:lpstr>
      <vt:lpstr>Хепатични клиренс лекова</vt:lpstr>
      <vt:lpstr>Хепатични клиренс лекова</vt:lpstr>
      <vt:lpstr>Хепатични клиренс лекова</vt:lpstr>
      <vt:lpstr>Хепатични клиренс лекова</vt:lpstr>
      <vt:lpstr>Смањена активност ензима биодеградације у јетри</vt:lpstr>
      <vt:lpstr>ЦИП 450 и цироза јетре</vt:lpstr>
      <vt:lpstr>Смањено везивање лекова за протеине плазме</vt:lpstr>
      <vt:lpstr>Измене елиминације лекова код инсуфицијенције јетре</vt:lpstr>
      <vt:lpstr>Утицај инсуфицијенције јетре на фармакодинамику лекова</vt:lpstr>
      <vt:lpstr>Препоруке за избор лекова код инсуфицијенције јетре</vt:lpstr>
      <vt:lpstr>Препоруке за дозирање лекова код инсуфицијенције јетре</vt:lpstr>
      <vt:lpstr>Примери HED</vt:lpstr>
      <vt:lpstr>Препоруке за дозирање лекова код инсуфицијенције јетре</vt:lpstr>
      <vt:lpstr>Примери LED са високим степеном везивања за протеине плазме (&gt;90%) </vt:lpstr>
      <vt:lpstr>Примери LED са нижим степеном везивања за протеине плазме (&lt;90%) </vt:lpstr>
      <vt:lpstr>Препоруке за дозирање лекова код инсуфицијенције јетре</vt:lpstr>
      <vt:lpstr>Примери IED</vt:lpstr>
      <vt:lpstr>Препоруке за дозирање лекова код инсуфицијенције јетре</vt:lpstr>
      <vt:lpstr>Инсуфицијенција бубрега и лекови</vt:lpstr>
      <vt:lpstr>Инсуфицијенција бубрега и лекови</vt:lpstr>
      <vt:lpstr>Процена бубрежне функције</vt:lpstr>
      <vt:lpstr>Стадијуми бубрежне инсуфицијенције (упрошћена класификација)</vt:lpstr>
      <vt:lpstr>Стадијуми бубрежне инсуфицијенције (KDIGO класификација)</vt:lpstr>
      <vt:lpstr>Прилагођавање дозе лека код болесника са ХБИ</vt:lpstr>
      <vt:lpstr>Избор и дозирање лекова код болесника са ХБИ</vt:lpstr>
      <vt:lpstr>Прилагођавање дозе лека код болесника са ХБИ</vt:lpstr>
      <vt:lpstr>Дозирање лекова код болесника на дијализи и након трансплантације бубрега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Интегрисане акaдемске студије фармације Фармакологија 1 – Б16 Предавање – 9. наставна недеља</dc:title>
  <dc:creator>Srdjan Stefanovic</dc:creator>
  <cp:lastModifiedBy>Srdjan Stefanovic</cp:lastModifiedBy>
  <cp:revision>49</cp:revision>
  <dcterms:created xsi:type="dcterms:W3CDTF">2017-01-03T10:52:34Z</dcterms:created>
  <dcterms:modified xsi:type="dcterms:W3CDTF">2019-12-12T23:10:08Z</dcterms:modified>
</cp:coreProperties>
</file>

<file path=docProps/thumbnail.jpeg>
</file>